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6" r:id="rId1"/>
  </p:sldMasterIdLst>
  <p:notesMasterIdLst>
    <p:notesMasterId r:id="rId44"/>
  </p:notesMasterIdLst>
  <p:sldIdLst>
    <p:sldId id="328" r:id="rId2"/>
    <p:sldId id="329" r:id="rId3"/>
    <p:sldId id="330" r:id="rId4"/>
    <p:sldId id="331" r:id="rId5"/>
    <p:sldId id="339" r:id="rId6"/>
    <p:sldId id="341" r:id="rId7"/>
    <p:sldId id="349" r:id="rId8"/>
    <p:sldId id="350" r:id="rId9"/>
    <p:sldId id="351" r:id="rId10"/>
    <p:sldId id="352" r:id="rId11"/>
    <p:sldId id="332" r:id="rId12"/>
    <p:sldId id="342" r:id="rId13"/>
    <p:sldId id="343" r:id="rId14"/>
    <p:sldId id="336" r:id="rId15"/>
    <p:sldId id="344" r:id="rId16"/>
    <p:sldId id="353" r:id="rId17"/>
    <p:sldId id="354" r:id="rId18"/>
    <p:sldId id="345" r:id="rId19"/>
    <p:sldId id="367" r:id="rId20"/>
    <p:sldId id="366" r:id="rId21"/>
    <p:sldId id="365" r:id="rId22"/>
    <p:sldId id="364" r:id="rId23"/>
    <p:sldId id="369" r:id="rId24"/>
    <p:sldId id="370" r:id="rId25"/>
    <p:sldId id="371" r:id="rId26"/>
    <p:sldId id="372" r:id="rId27"/>
    <p:sldId id="373" r:id="rId28"/>
    <p:sldId id="374" r:id="rId29"/>
    <p:sldId id="375" r:id="rId30"/>
    <p:sldId id="376" r:id="rId31"/>
    <p:sldId id="377" r:id="rId32"/>
    <p:sldId id="378" r:id="rId33"/>
    <p:sldId id="379" r:id="rId34"/>
    <p:sldId id="337" r:id="rId35"/>
    <p:sldId id="346" r:id="rId36"/>
    <p:sldId id="348" r:id="rId37"/>
    <p:sldId id="355" r:id="rId38"/>
    <p:sldId id="356" r:id="rId39"/>
    <p:sldId id="357" r:id="rId40"/>
    <p:sldId id="358" r:id="rId41"/>
    <p:sldId id="340" r:id="rId42"/>
    <p:sldId id="380" r:id="rId4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94660" autoAdjust="0"/>
  </p:normalViewPr>
  <p:slideViewPr>
    <p:cSldViewPr>
      <p:cViewPr>
        <p:scale>
          <a:sx n="90" d="100"/>
          <a:sy n="90" d="100"/>
        </p:scale>
        <p:origin x="-696" y="-150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6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527165469774767E-2"/>
          <c:y val="3.7828615297950355E-2"/>
          <c:w val="0.8940315830117237"/>
          <c:h val="0.249586605880989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товарных позиций в производственном портфеле, Фактическое количество заказчиков продукции с учетом условий договорных отношений на приемлемых финансовых условиях
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0.57999999999999996</c:v>
                </c:pt>
                <c:pt idx="1">
                  <c:v>0.62</c:v>
                </c:pt>
                <c:pt idx="2">
                  <c:v>0.87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65-4E87-B592-6CF92C2475F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Вероятность удержания рынка за счет технологических особенностей выпускаемой продукции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0.74</c:v>
                </c:pt>
                <c:pt idx="1">
                  <c:v>0.92</c:v>
                </c:pt>
                <c:pt idx="2">
                  <c:v>0.92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C65-4E87-B592-6CF92C2475F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Вероятность перехода потребителей на импортные аналоги с учетом сравнительных ценовых и качественных характеристик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0.75</c:v>
                </c:pt>
                <c:pt idx="1">
                  <c:v>0.92</c:v>
                </c:pt>
                <c:pt idx="2">
                  <c:v>0.92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C65-4E87-B592-6CF92C2475F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Мультипликативный эффект потерь при снижении спроса на конечную продукцию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0.55000000000000004</c:v>
                </c:pt>
                <c:pt idx="1">
                  <c:v>0.55000000000000004</c:v>
                </c:pt>
                <c:pt idx="2">
                  <c:v>0.55000000000000004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C65-4E87-B592-6CF92C2475F3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Запас финансовой прочности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0.31</c:v>
                </c:pt>
                <c:pt idx="1">
                  <c:v>0.31</c:v>
                </c:pt>
                <c:pt idx="2">
                  <c:v>0.51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C65-4E87-B592-6CF92C2475F3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Состояние используемого оборудования, Фактический уровень квалификации персонала
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Лист1!$G$2:$G$4</c:f>
              <c:numCache>
                <c:formatCode>General</c:formatCode>
                <c:ptCount val="3"/>
                <c:pt idx="0">
                  <c:v>0.73</c:v>
                </c:pt>
                <c:pt idx="1">
                  <c:v>0.57999999999999996</c:v>
                </c:pt>
                <c:pt idx="2">
                  <c:v>0.71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C65-4E87-B592-6CF92C2475F3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Лист1!$H$2:$H$4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C65-4E87-B592-6CF92C2475F3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Лист1!$I$2:$I$4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7C65-4E87-B592-6CF92C2475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619584"/>
        <c:axId val="39629568"/>
      </c:barChart>
      <c:catAx>
        <c:axId val="3961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629568"/>
        <c:crosses val="autoZero"/>
        <c:auto val="1"/>
        <c:lblAlgn val="ctr"/>
        <c:lblOffset val="100"/>
        <c:noMultiLvlLbl val="0"/>
      </c:catAx>
      <c:valAx>
        <c:axId val="39629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Кэб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7.7225025998932705E-3"/>
              <c:y val="0.127689803609751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619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1901000071030361E-2"/>
          <c:y val="0.35748245714633858"/>
          <c:w val="0.9721058535868895"/>
          <c:h val="0.568556124140372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Кэб для ООО "ПетроПлавГлас"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0.57999999999999996</c:v>
                </c:pt>
                <c:pt idx="1">
                  <c:v>0.60099999999999998</c:v>
                </c:pt>
                <c:pt idx="2">
                  <c:v>0.72199999999999998</c:v>
                </c:pt>
                <c:pt idx="3">
                  <c:v>0.78600000000000003</c:v>
                </c:pt>
                <c:pt idx="4">
                  <c:v>0.80100000000000005</c:v>
                </c:pt>
                <c:pt idx="5">
                  <c:v>0.82399999999999995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B3A-4937-BA46-1D7C3E2CE9A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Среднее значение Кэб в данном сегменте рынка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0.48599999999999999</c:v>
                </c:pt>
                <c:pt idx="1">
                  <c:v>0.48599999999999999</c:v>
                </c:pt>
                <c:pt idx="2">
                  <c:v>0.48599999999999999</c:v>
                </c:pt>
                <c:pt idx="3">
                  <c:v>0.48599999999999999</c:v>
                </c:pt>
                <c:pt idx="4">
                  <c:v>0.48599999999999999</c:v>
                </c:pt>
                <c:pt idx="5">
                  <c:v>0.48599999999999999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B3A-4937-BA46-1D7C3E2CE9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1577344"/>
        <c:axId val="171579264"/>
      </c:barChart>
      <c:catAx>
        <c:axId val="171577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 smtClean="0"/>
                  <a:t>Год</a:t>
                </a:r>
                <a:endParaRPr lang="ru-RU" sz="16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579264"/>
        <c:crosses val="autoZero"/>
        <c:auto val="1"/>
        <c:lblAlgn val="ctr"/>
        <c:lblOffset val="100"/>
        <c:noMultiLvlLbl val="0"/>
      </c:catAx>
      <c:valAx>
        <c:axId val="17157926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 smtClean="0"/>
                  <a:t>Значение коэффициента экономической безопасности</a:t>
                </a:r>
                <a:endParaRPr lang="ru-RU" sz="16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577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7DB2A-C9BF-4D43-AAB2-24E78145592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CE20E-2475-41AE-A7A5-25D9335DB4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863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9F9A15-BF4B-4853-BED9-49942DF10F3D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90018A-8B24-4959-ABE9-19380EBD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transition>
    <p:cut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1752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БЕЛОРУССКИЙ НАЦИОНАЛЬНЫЙ ТЕХНИЧЕСКИЙ УНИВЕРСИТЕТ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1018932"/>
            <a:ext cx="398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Марцинкевич Вероника Викторовна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9532" y="1517759"/>
            <a:ext cx="81959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Магистерская диссертация «Экономическая безопасность                промышленных предприятий: </a:t>
            </a:r>
            <a:br>
              <a:rPr lang="ru-RU" sz="3200" dirty="0" smtClean="0"/>
            </a:br>
            <a:r>
              <a:rPr lang="ru-RU" sz="3200" dirty="0" smtClean="0"/>
              <a:t>оценки и пути повышения»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401191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Научный руководитель: кандидат экономически наук, доцент</a:t>
            </a:r>
          </a:p>
          <a:p>
            <a:pPr algn="r"/>
            <a:r>
              <a:rPr lang="ru-RU" dirty="0" err="1" smtClean="0"/>
              <a:t>Ивашутин</a:t>
            </a:r>
            <a:r>
              <a:rPr lang="ru-RU" dirty="0" smtClean="0"/>
              <a:t> Александр Леонидович</a:t>
            </a:r>
            <a:endParaRPr lang="ru-RU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27990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1. </a:t>
            </a:r>
            <a:r>
              <a:rPr lang="ru-RU" sz="1400" dirty="0"/>
              <a:t>Развитие теоретических основ анализа и трактовки экономической безопасности промышленного предприятия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9582"/>
            <a:ext cx="8136904" cy="341632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Существующие методы оценки экономической безопасности предприятия требуют дополнительных исследований. Методика оценки коэффициента экономической безопасности должна быть не только достаточно легкой в математической формализации, но гибкой, для использования ее с учетом специфики работы разных предприятий, что является неотъемлемым критерием при оценке предприятий, работающих на рынке В2В</a:t>
            </a:r>
          </a:p>
        </p:txBody>
      </p:sp>
    </p:spTree>
    <p:extLst>
      <p:ext uri="{BB962C8B-B14F-4D97-AF65-F5344CB8AC3E}">
        <p14:creationId xmlns:p14="http://schemas.microsoft.com/office/powerpoint/2010/main" val="465342682"/>
      </p:ext>
    </p:extLst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83518"/>
            <a:ext cx="6512511" cy="857250"/>
          </a:xfrm>
        </p:spPr>
        <p:txBody>
          <a:bodyPr/>
          <a:lstStyle/>
          <a:p>
            <a:pPr algn="ctr"/>
            <a:r>
              <a:rPr lang="ru-RU" dirty="0" smtClean="0"/>
              <a:t>Положение 2.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9434" y="1779662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dirty="0"/>
              <a:t>Анализ основных факторов, влияющих на оценку экономической безопасности промышленного предприятия на рынке В2В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27138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2. </a:t>
            </a:r>
            <a:r>
              <a:rPr lang="ru-RU" sz="1400" dirty="0"/>
              <a:t>Анализ основных факторов, влияющих на оценку экономической безопасности промышленного предприятия на рынке В2В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6440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Предлагаемые факторы при оценке экономической безопасности</a:t>
            </a:r>
            <a:endParaRPr lang="ru-RU" b="1" dirty="0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31591"/>
            <a:ext cx="7783617" cy="3828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6931981"/>
      </p:ext>
    </p:extLst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2. </a:t>
            </a:r>
            <a:r>
              <a:rPr lang="ru-RU" sz="1400" dirty="0"/>
              <a:t>Анализ основных факторов, влияющих на оценку экономической безопасности промышленного предприятия на рынке В2В</a:t>
            </a: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278961"/>
            <a:ext cx="7992888" cy="345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4409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Предлагаемые факторы при оценке экономической безопасности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45167014"/>
      </p:ext>
    </p:extLst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83518"/>
            <a:ext cx="6512511" cy="857250"/>
          </a:xfrm>
        </p:spPr>
        <p:txBody>
          <a:bodyPr/>
          <a:lstStyle/>
          <a:p>
            <a:pPr algn="ctr"/>
            <a:r>
              <a:rPr lang="ru-RU" dirty="0" smtClean="0"/>
              <a:t>Положение 3.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9434" y="1779662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dirty="0"/>
              <a:t>Разработка методики оценки экономической безопасности промышленного предприятия на рынке В2В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37072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75606"/>
            <a:ext cx="7672997" cy="3631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485259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Этапы предлагаемой методики </a:t>
            </a:r>
            <a:r>
              <a:rPr lang="ru-RU" b="1" dirty="0"/>
              <a:t>оценки экономической безопасности</a:t>
            </a:r>
          </a:p>
        </p:txBody>
      </p:sp>
    </p:spTree>
    <p:extLst>
      <p:ext uri="{BB962C8B-B14F-4D97-AF65-F5344CB8AC3E}">
        <p14:creationId xmlns:p14="http://schemas.microsoft.com/office/powerpoint/2010/main" val="2899578183"/>
      </p:ext>
    </p:extLst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85259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Этапы предлагаемой методики </a:t>
            </a:r>
            <a:r>
              <a:rPr lang="ru-RU" b="1" dirty="0"/>
              <a:t>оценки экономической безопасности</a:t>
            </a:r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394" y="1563639"/>
            <a:ext cx="5399492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ÐÐ°ÑÑÐ¸Ð½ÐºÐ¸ Ð¿Ð¾ Ð·Ð°Ð¿ÑÐ¾ÑÑ Ð¿Ð¾ÑÑÐ°Ð½Ð¾Ð²Ð»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7614"/>
            <a:ext cx="3088010" cy="33439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5634083"/>
      </p:ext>
    </p:extLst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85259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Этапы предлагаемой методики </a:t>
            </a:r>
            <a:r>
              <a:rPr lang="ru-RU" b="1" dirty="0"/>
              <a:t>оценки экономической безопасности</a:t>
            </a:r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82" y="1160463"/>
            <a:ext cx="6979880" cy="3737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006586"/>
      </p:ext>
    </p:extLst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64756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Базовый подход к разработке нормативных таблиц для определения коэффициента экономической </a:t>
            </a:r>
            <a:r>
              <a:rPr lang="ru-RU" b="1" dirty="0" smtClean="0"/>
              <a:t>безопасности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43239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Зависимость коэффициента экономической безопасности от выбранного анализируемого показателя можно представить в виде линейной функции: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275856" y="2571750"/>
                <a:ext cx="273064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К</m:t>
                          </m:r>
                        </m:e>
                        <m:sub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эб</m:t>
                          </m:r>
                        </m:sub>
                      </m:sSub>
                      <m:r>
                        <a:rPr lang="ru-RU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∙АП+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571750"/>
                <a:ext cx="2730647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6061728"/>
                  </p:ext>
                </p:extLst>
              </p:nvPr>
            </p:nvGraphicFramePr>
            <p:xfrm>
              <a:off x="987272" y="3579862"/>
              <a:ext cx="7545168" cy="112166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98450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775574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366556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5704588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где</a:t>
                          </a:r>
                          <a:endParaRPr lang="ru-RU" sz="1200" b="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400" b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К</m:t>
                                    </m:r>
                                  </m:e>
                                  <m:sub>
                                    <m:r>
                                      <a:rPr lang="ru-RU" sz="1400" b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эб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1200" b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b="0">
                              <a:solidFill>
                                <a:schemeClr val="tx1"/>
                              </a:solidFill>
                              <a:effectLst/>
                            </a:rPr>
                            <a:t>–</a:t>
                          </a:r>
                          <a:endParaRPr lang="ru-RU" sz="1200" b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коэффициент экономической безопасности предприятия;</a:t>
                          </a:r>
                          <a:endParaRPr lang="ru-RU" sz="1400" b="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4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АП</m:t>
                                </m:r>
                              </m:oMath>
                            </m:oMathPara>
                          </a14:m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–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значение анализируемого показателя;</a:t>
                          </a:r>
                          <a:endParaRPr lang="ru-RU" sz="140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–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solidFill>
                                <a:schemeClr val="tx1"/>
                              </a:solidFill>
                              <a:effectLst/>
                            </a:rPr>
                            <a:t>угловой коэффициент прямой;</a:t>
                          </a:r>
                          <a:endParaRPr lang="ru-RU" sz="14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–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свободный член прямой.</a:t>
                          </a:r>
                          <a:endParaRPr lang="ru-RU" sz="140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6061728"/>
                  </p:ext>
                </p:extLst>
              </p:nvPr>
            </p:nvGraphicFramePr>
            <p:xfrm>
              <a:off x="987272" y="3579862"/>
              <a:ext cx="7545168" cy="103098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98450"/>
                    <a:gridCol w="775574"/>
                    <a:gridCol w="366556"/>
                    <a:gridCol w="5704588"/>
                  </a:tblGrid>
                  <a:tr h="25774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где</a:t>
                          </a:r>
                          <a:endParaRPr lang="ru-RU" sz="1200" b="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91339" t="-19048" r="-784252" b="-3523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b="0">
                              <a:solidFill>
                                <a:schemeClr val="tx1"/>
                              </a:solidFill>
                              <a:effectLst/>
                            </a:rPr>
                            <a:t>–</a:t>
                          </a:r>
                          <a:endParaRPr lang="ru-RU" sz="1200" b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0" dirty="0">
                              <a:solidFill>
                                <a:schemeClr val="tx1"/>
                              </a:solidFill>
                              <a:effectLst/>
                            </a:rPr>
                            <a:t>коэффициент экономической безопасности предприятия;</a:t>
                          </a:r>
                          <a:endParaRPr lang="ru-RU" sz="1400" b="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774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91339" t="-116279" r="-784252" b="-2441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–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значение анализируемого показателя;</a:t>
                          </a:r>
                          <a:endParaRPr lang="ru-RU" sz="140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774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91339" t="-221429" r="-784252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–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>
                              <a:solidFill>
                                <a:schemeClr val="tx1"/>
                              </a:solidFill>
                              <a:effectLst/>
                            </a:rPr>
                            <a:t>угловой коэффициент прямой;</a:t>
                          </a:r>
                          <a:endParaRPr lang="ru-RU" sz="14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25774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91339" t="-321429" r="-784252" b="-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chemeClr val="tx1"/>
                              </a:solidFill>
                              <a:effectLst/>
                            </a:rPr>
                            <a:t>–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свободный член прямой.</a:t>
                          </a:r>
                          <a:endParaRPr lang="ru-RU" sz="140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14618656"/>
      </p:ext>
    </p:extLst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57267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Базовый подход к разработке нормативных таблиц для определения коэффициента экономической </a:t>
            </a:r>
            <a:r>
              <a:rPr lang="ru-RU" b="1" dirty="0" smtClean="0"/>
              <a:t>безопасности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043608" y="1205339"/>
                <a:ext cx="727280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dirty="0"/>
                  <a:t>Для определения нормативных значений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составим систему </a:t>
                </a:r>
                <a:r>
                  <a:rPr lang="ru-RU" dirty="0" smtClean="0"/>
                  <a:t>уравнений:</a:t>
                </a:r>
                <a:endParaRPr lang="ru-RU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205339"/>
                <a:ext cx="7272808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5660" r="-587" b="-132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286000" y="1923678"/>
                <a:ext cx="4572000" cy="31005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sSubSup>
                                <m:sSub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К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эб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</m:sSub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АП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</m:s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К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эб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p>
                              </m:sSub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АП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p>
                              </m:s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 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К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эб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</m:sSub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АП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</m:sSup>
                            </m:e>
                            <m:e>
                              <m:sSubSup>
                                <m:sSub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К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эб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p>
                              </m:sSub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АП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p>
                              </m:s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К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эб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</m:sSub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АП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</m:sSup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 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К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эб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</m:sSub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АП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</m:sSup>
                            </m:e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К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эб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p>
                                  </m:sSub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К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эб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p>
                                  </m:sSubSup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АП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p>
                                  </m:s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АП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923678"/>
                <a:ext cx="4572000" cy="31005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9734658"/>
      </p:ext>
    </p:extLst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0538"/>
            <a:ext cx="9144000" cy="857250"/>
          </a:xfrm>
        </p:spPr>
        <p:txBody>
          <a:bodyPr/>
          <a:lstStyle/>
          <a:p>
            <a:pPr algn="ctr"/>
            <a:r>
              <a:rPr lang="ru-RU" sz="2800" dirty="0" smtClean="0"/>
              <a:t>Цель и задачи исследования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699542"/>
            <a:ext cx="90364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Цель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разработка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научно-обоснованных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предложений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повышению экономической безопасности промышленных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предприятий </a:t>
            </a:r>
            <a:r>
              <a:rPr lang="ru-RU" i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рынке В2В</a:t>
            </a: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ru-RU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Задачи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исследовать, систематизировать и </a:t>
            </a:r>
            <a:r>
              <a:rPr lang="ru-RU" i="1" u="sng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развить</a:t>
            </a:r>
            <a:r>
              <a:rPr lang="ru-RU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теоретические основы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сущности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анализа экономической безопасности промышленного предприятия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выявить основные риски и угрозы в системе экономической безопасности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выделить и исследовать </a:t>
            </a:r>
            <a:r>
              <a:rPr lang="ru-RU" i="1" u="sng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факторы</a:t>
            </a:r>
            <a:r>
              <a:rPr lang="ru-RU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оценки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экономической безопасности </a:t>
            </a:r>
            <a:r>
              <a:rPr lang="ru-RU" i="1" u="sng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учетом специфики бизнеса В2В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u="sng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разработать методику оценки</a:t>
            </a:r>
            <a:r>
              <a:rPr lang="ru-RU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экономической безопасности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обосновать </a:t>
            </a:r>
            <a:r>
              <a:rPr lang="ru-RU" i="1" u="sng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практические </a:t>
            </a:r>
            <a:r>
              <a:rPr lang="ru-RU" i="1" u="sng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рекомендации</a:t>
            </a:r>
            <a:r>
              <a:rPr lang="ru-RU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направлениям повышения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экономической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безопасности промышленного предприятия</a:t>
            </a:r>
          </a:p>
          <a:p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31716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0" t="6874" r="6602" b="5425"/>
          <a:stretch/>
        </p:blipFill>
        <p:spPr bwMode="auto">
          <a:xfrm>
            <a:off x="1043608" y="1203598"/>
            <a:ext cx="7272808" cy="3744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48351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Базовый подход к разработке нормативных таблиц для определения коэффициента экономической </a:t>
            </a:r>
            <a:r>
              <a:rPr lang="ru-RU" b="1" dirty="0" smtClean="0"/>
              <a:t>безопасности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76160618"/>
      </p:ext>
    </p:extLst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56070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Нормативы для определения коэффициента экономической безопасности с учетом влияния ограниченности рынков сбыта </a:t>
            </a:r>
            <a:endParaRPr lang="ru-RU" sz="1600" dirty="0">
              <a:effectLst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8559650"/>
                  </p:ext>
                </p:extLst>
              </p:nvPr>
            </p:nvGraphicFramePr>
            <p:xfrm>
              <a:off x="944987" y="1491630"/>
              <a:ext cx="7344816" cy="275784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88847">
                      <a:extLst>
                        <a:ext uri="{9D8B030D-6E8A-4147-A177-3AD203B41FA5}">
                          <a16:colId xmlns="" xmlns:a16="http://schemas.microsoft.com/office/drawing/2014/main" val="909608468"/>
                        </a:ext>
                      </a:extLst>
                    </a:gridCol>
                    <a:gridCol w="1074947">
                      <a:extLst>
                        <a:ext uri="{9D8B030D-6E8A-4147-A177-3AD203B41FA5}">
                          <a16:colId xmlns="" xmlns:a16="http://schemas.microsoft.com/office/drawing/2014/main" val="2828246666"/>
                        </a:ext>
                      </a:extLst>
                    </a:gridCol>
                    <a:gridCol w="938509">
                      <a:extLst>
                        <a:ext uri="{9D8B030D-6E8A-4147-A177-3AD203B41FA5}">
                          <a16:colId xmlns="" xmlns:a16="http://schemas.microsoft.com/office/drawing/2014/main" val="4182405434"/>
                        </a:ext>
                      </a:extLst>
                    </a:gridCol>
                    <a:gridCol w="941663">
                      <a:extLst>
                        <a:ext uri="{9D8B030D-6E8A-4147-A177-3AD203B41FA5}">
                          <a16:colId xmlns="" xmlns:a16="http://schemas.microsoft.com/office/drawing/2014/main" val="2799719288"/>
                        </a:ext>
                      </a:extLst>
                    </a:gridCol>
                    <a:gridCol w="943241">
                      <a:extLst>
                        <a:ext uri="{9D8B030D-6E8A-4147-A177-3AD203B41FA5}">
                          <a16:colId xmlns="" xmlns:a16="http://schemas.microsoft.com/office/drawing/2014/main" val="2205664736"/>
                        </a:ext>
                      </a:extLst>
                    </a:gridCol>
                    <a:gridCol w="943241">
                      <a:extLst>
                        <a:ext uri="{9D8B030D-6E8A-4147-A177-3AD203B41FA5}">
                          <a16:colId xmlns="" xmlns:a16="http://schemas.microsoft.com/office/drawing/2014/main" val="2102478392"/>
                        </a:ext>
                      </a:extLst>
                    </a:gridCol>
                    <a:gridCol w="614368">
                      <a:extLst>
                        <a:ext uri="{9D8B030D-6E8A-4147-A177-3AD203B41FA5}">
                          <a16:colId xmlns="" xmlns:a16="http://schemas.microsoft.com/office/drawing/2014/main" val="840531312"/>
                        </a:ext>
                      </a:extLst>
                    </a:gridCol>
                  </a:tblGrid>
                  <a:tr h="10277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Показатель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Фактическое количество заказчиков продукции с </a:t>
                          </a:r>
                          <a:br>
                            <a:rPr lang="ru-RU" sz="1400" dirty="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</a:br>
                          <a:r>
                            <a:rPr lang="ru-RU" sz="1400" dirty="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учетом условий договорных отношений на </a:t>
                          </a:r>
                          <a:br>
                            <a:rPr lang="ru-RU" sz="1400" dirty="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</a:br>
                          <a:r>
                            <a:rPr lang="ru-RU" sz="1400" dirty="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приемлемых финансовых условиях, 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𝐶𝐹</m:t>
                              </m:r>
                            </m:oMath>
                          </a14:m>
                          <a:endParaRPr lang="ru-RU" sz="1200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167569896"/>
                      </a:ext>
                    </a:extLst>
                  </a:tr>
                  <a:tr h="503284">
                    <a:tc row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Количество </a:t>
                          </a:r>
                          <a:b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</a:br>
                          <a: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товарных позиций в производственном портфеле, 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oMath>
                          </a14:m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&lt;4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5-36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36-68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68-100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&gt;100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620027332"/>
                      </a:ext>
                    </a:extLst>
                  </a:tr>
                  <a:tr h="241055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&lt;2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0,15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476139855"/>
                      </a:ext>
                    </a:extLst>
                  </a:tr>
                  <a:tr h="241055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3-6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</a:t>
                          </a: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21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4239551823"/>
                      </a:ext>
                    </a:extLst>
                  </a:tr>
                  <a:tr h="241055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7-10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0,91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347204053"/>
                      </a:ext>
                    </a:extLst>
                  </a:tr>
                  <a:tr h="241055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11-14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0,95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962068676"/>
                      </a:ext>
                    </a:extLst>
                  </a:tr>
                  <a:tr h="241055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</a:t>
                          </a: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5</a:t>
                          </a: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-18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</a:t>
                          </a:r>
                          <a:endParaRPr lang="ru-RU" sz="1200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01128394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8559650"/>
                  </p:ext>
                </p:extLst>
              </p:nvPr>
            </p:nvGraphicFramePr>
            <p:xfrm>
              <a:off x="944987" y="1491630"/>
              <a:ext cx="7344816" cy="275784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88847">
                      <a:extLst>
                        <a:ext uri="{9D8B030D-6E8A-4147-A177-3AD203B41FA5}">
                          <a16:colId xmlns:a16="http://schemas.microsoft.com/office/drawing/2014/main" val="909608468"/>
                        </a:ext>
                      </a:extLst>
                    </a:gridCol>
                    <a:gridCol w="1074947">
                      <a:extLst>
                        <a:ext uri="{9D8B030D-6E8A-4147-A177-3AD203B41FA5}">
                          <a16:colId xmlns:a16="http://schemas.microsoft.com/office/drawing/2014/main" val="2828246666"/>
                        </a:ext>
                      </a:extLst>
                    </a:gridCol>
                    <a:gridCol w="938509">
                      <a:extLst>
                        <a:ext uri="{9D8B030D-6E8A-4147-A177-3AD203B41FA5}">
                          <a16:colId xmlns:a16="http://schemas.microsoft.com/office/drawing/2014/main" val="4182405434"/>
                        </a:ext>
                      </a:extLst>
                    </a:gridCol>
                    <a:gridCol w="941663">
                      <a:extLst>
                        <a:ext uri="{9D8B030D-6E8A-4147-A177-3AD203B41FA5}">
                          <a16:colId xmlns:a16="http://schemas.microsoft.com/office/drawing/2014/main" val="2799719288"/>
                        </a:ext>
                      </a:extLst>
                    </a:gridCol>
                    <a:gridCol w="943241">
                      <a:extLst>
                        <a:ext uri="{9D8B030D-6E8A-4147-A177-3AD203B41FA5}">
                          <a16:colId xmlns:a16="http://schemas.microsoft.com/office/drawing/2014/main" val="2205664736"/>
                        </a:ext>
                      </a:extLst>
                    </a:gridCol>
                    <a:gridCol w="943241">
                      <a:extLst>
                        <a:ext uri="{9D8B030D-6E8A-4147-A177-3AD203B41FA5}">
                          <a16:colId xmlns:a16="http://schemas.microsoft.com/office/drawing/2014/main" val="2102478392"/>
                        </a:ext>
                      </a:extLst>
                    </a:gridCol>
                    <a:gridCol w="614368">
                      <a:extLst>
                        <a:ext uri="{9D8B030D-6E8A-4147-A177-3AD203B41FA5}">
                          <a16:colId xmlns:a16="http://schemas.microsoft.com/office/drawing/2014/main" val="840531312"/>
                        </a:ext>
                      </a:extLst>
                    </a:gridCol>
                  </a:tblGrid>
                  <a:tr h="10277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Показатель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6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4860" t="-592" r="-223" b="-17633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7569896"/>
                      </a:ext>
                    </a:extLst>
                  </a:tr>
                  <a:tr h="503284">
                    <a:tc rowSpan="6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45" t="-59649" r="-289355" b="-45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&lt;4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5-36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36-68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68-100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&gt;100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20027332"/>
                      </a:ext>
                    </a:extLst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&lt;2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0,15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6139855"/>
                      </a:ext>
                    </a:extLst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3-6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</a:t>
                          </a: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21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39551823"/>
                      </a:ext>
                    </a:extLst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7-10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0,91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47204053"/>
                      </a:ext>
                    </a:extLst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11-14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0,95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62068676"/>
                      </a:ext>
                    </a:extLst>
                  </a:tr>
                  <a:tr h="245364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</a:t>
                          </a: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5</a:t>
                          </a: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-18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</a:t>
                          </a:r>
                          <a:endParaRPr lang="ru-RU" sz="1200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1128394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61086890"/>
      </p:ext>
    </p:extLst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1013" y="411510"/>
            <a:ext cx="9143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Нормативы для определения коэффициента </a:t>
            </a:r>
            <a:br>
              <a:rPr lang="ru-RU" b="1" dirty="0" smtClean="0"/>
            </a:br>
            <a:r>
              <a:rPr lang="ru-RU" b="1" dirty="0" smtClean="0"/>
              <a:t>экономической безопасности, учитывающего вероятность удержания рынка за счет технологических особенностей выпускаемой продукции</a:t>
            </a:r>
            <a:endParaRPr lang="ru-RU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161002"/>
              </p:ext>
            </p:extLst>
          </p:nvPr>
        </p:nvGraphicFramePr>
        <p:xfrm>
          <a:off x="755576" y="1491630"/>
          <a:ext cx="7560840" cy="28083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2912">
                  <a:extLst>
                    <a:ext uri="{9D8B030D-6E8A-4147-A177-3AD203B41FA5}">
                      <a16:colId xmlns="" xmlns:a16="http://schemas.microsoft.com/office/drawing/2014/main" val="2655810129"/>
                    </a:ext>
                  </a:extLst>
                </a:gridCol>
                <a:gridCol w="3637928">
                  <a:extLst>
                    <a:ext uri="{9D8B030D-6E8A-4147-A177-3AD203B41FA5}">
                      <a16:colId xmlns="" xmlns:a16="http://schemas.microsoft.com/office/drawing/2014/main" val="4099304664"/>
                    </a:ext>
                  </a:extLst>
                </a:gridCol>
              </a:tblGrid>
              <a:tr h="1021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Вероятность удержания рынка за счет технологических особенностей выпускаемой продукции, %, </a:t>
                      </a:r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TD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Коэффициент экономической безопасности предприятия, </a:t>
                      </a:r>
                      <a:r>
                        <a:rPr lang="ru-RU" sz="14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Кэб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75409085"/>
                  </a:ext>
                </a:extLst>
              </a:tr>
              <a:tr h="25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0,1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78921208"/>
                  </a:ext>
                </a:extLst>
              </a:tr>
              <a:tr h="25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1-21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0,19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150223773"/>
                  </a:ext>
                </a:extLst>
              </a:tr>
              <a:tr h="25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21-41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0,37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86584176"/>
                  </a:ext>
                </a:extLst>
              </a:tr>
              <a:tr h="25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41-61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0,55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47472877"/>
                  </a:ext>
                </a:extLst>
              </a:tr>
              <a:tr h="25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61-81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0,74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39531595"/>
                  </a:ext>
                </a:extLst>
              </a:tr>
              <a:tr h="25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81-99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0,92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19357326"/>
                  </a:ext>
                </a:extLst>
              </a:tr>
              <a:tr h="255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100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37264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183940"/>
      </p:ext>
    </p:extLst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1013" y="411510"/>
            <a:ext cx="91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Нормативы для определения коэффициента </a:t>
            </a:r>
            <a:br>
              <a:rPr lang="ru-RU" b="1" dirty="0" smtClean="0"/>
            </a:br>
            <a:r>
              <a:rPr lang="ru-RU" b="1" dirty="0" smtClean="0"/>
              <a:t>экономической безопасности, учитывающего вероятность перехода потребителей на импортные аналоги с учетом сравнительных ценовых и качественных характеристик</a:t>
            </a: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573079"/>
              </p:ext>
            </p:extLst>
          </p:nvPr>
        </p:nvGraphicFramePr>
        <p:xfrm>
          <a:off x="611560" y="1635646"/>
          <a:ext cx="8064896" cy="3039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5973">
                  <a:extLst>
                    <a:ext uri="{9D8B030D-6E8A-4147-A177-3AD203B41FA5}">
                      <a16:colId xmlns="" xmlns:a16="http://schemas.microsoft.com/office/drawing/2014/main" val="2719765877"/>
                    </a:ext>
                  </a:extLst>
                </a:gridCol>
                <a:gridCol w="3848923">
                  <a:extLst>
                    <a:ext uri="{9D8B030D-6E8A-4147-A177-3AD203B41FA5}">
                      <a16:colId xmlns="" xmlns:a16="http://schemas.microsoft.com/office/drawing/2014/main" val="2298697710"/>
                    </a:ext>
                  </a:extLst>
                </a:gridCol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Вероятность перехода потребителей на импортные аналоги с учетом сравнительных ценовых и качественных характеристик, %, 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PQ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Коэффициент экономической безопасности предприятия, </a:t>
                      </a:r>
                      <a:r>
                        <a:rPr lang="ru-RU" sz="12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Кэб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31873384"/>
                  </a:ext>
                </a:extLst>
              </a:tr>
              <a:tr h="25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0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5698875"/>
                  </a:ext>
                </a:extLst>
              </a:tr>
              <a:tr h="25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1-18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0,92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56681907"/>
                  </a:ext>
                </a:extLst>
              </a:tr>
              <a:tr h="25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18-34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0,75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38204654"/>
                  </a:ext>
                </a:extLst>
              </a:tr>
              <a:tr h="25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34-51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0,59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64594153"/>
                  </a:ext>
                </a:extLst>
              </a:tr>
              <a:tr h="25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51-67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0,42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37176437"/>
                  </a:ext>
                </a:extLst>
              </a:tr>
              <a:tr h="25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67-84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0,26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22470358"/>
                  </a:ext>
                </a:extLst>
              </a:tr>
              <a:tr h="25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84-99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0,09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3864035"/>
                  </a:ext>
                </a:extLst>
              </a:tr>
              <a:tr h="253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100</a:t>
                      </a:r>
                      <a:endParaRPr lang="ru-RU" sz="11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0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14" marR="607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36969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689769"/>
      </p:ext>
    </p:extLst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394" y="555526"/>
            <a:ext cx="9143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Нормативы для определения коэффициента </a:t>
            </a:r>
            <a:br>
              <a:rPr lang="ru-RU" b="1" dirty="0" smtClean="0"/>
            </a:br>
            <a:r>
              <a:rPr lang="ru-RU" b="1" dirty="0" smtClean="0"/>
              <a:t>экономической безопасности, учитывающего общеотраслевой мультипликативный эффект потерь</a:t>
            </a:r>
            <a:endParaRPr lang="ru-RU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194112"/>
              </p:ext>
            </p:extLst>
          </p:nvPr>
        </p:nvGraphicFramePr>
        <p:xfrm>
          <a:off x="827584" y="1779662"/>
          <a:ext cx="7513822" cy="2448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4663">
                  <a:extLst>
                    <a:ext uri="{9D8B030D-6E8A-4147-A177-3AD203B41FA5}">
                      <a16:colId xmlns="" xmlns:a16="http://schemas.microsoft.com/office/drawing/2014/main" val="446993454"/>
                    </a:ext>
                  </a:extLst>
                </a:gridCol>
                <a:gridCol w="2542092">
                  <a:extLst>
                    <a:ext uri="{9D8B030D-6E8A-4147-A177-3AD203B41FA5}">
                      <a16:colId xmlns="" xmlns:a16="http://schemas.microsoft.com/office/drawing/2014/main" val="2743807457"/>
                    </a:ext>
                  </a:extLst>
                </a:gridCol>
                <a:gridCol w="2477067">
                  <a:extLst>
                    <a:ext uri="{9D8B030D-6E8A-4147-A177-3AD203B41FA5}">
                      <a16:colId xmlns="" xmlns:a16="http://schemas.microsoft.com/office/drawing/2014/main" val="3290728875"/>
                    </a:ext>
                  </a:extLst>
                </a:gridCol>
              </a:tblGrid>
              <a:tr h="9423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Группа товаров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Вероятность отказа потребителей от конечной продукции при снижении их текущих доходов</a:t>
                      </a:r>
                      <a:r>
                        <a:rPr lang="ru-RU" sz="12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, МЕ 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%</a:t>
                      </a:r>
                      <a:endParaRPr lang="ru-RU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Коэффициент экономической </a:t>
                      </a:r>
                      <a:r>
                        <a:rPr lang="ru-RU" sz="12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безопасности,</a:t>
                      </a:r>
                      <a:r>
                        <a:rPr lang="ru-RU" sz="1200" baseline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Кэб</a:t>
                      </a:r>
                      <a:endParaRPr lang="ru-RU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96655484"/>
                  </a:ext>
                </a:extLst>
              </a:tr>
              <a:tr h="297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Товары повседневного спроса</a:t>
                      </a:r>
                      <a:endParaRPr lang="ru-RU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≤</a:t>
                      </a:r>
                      <a:r>
                        <a:rPr lang="en-US" sz="1200">
                          <a:solidFill>
                            <a:sysClr val="windowText" lastClr="00000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56265810"/>
                  </a:ext>
                </a:extLst>
              </a:tr>
              <a:tr h="4389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Товары периодического спроса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3-35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0,85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71835221"/>
                  </a:ext>
                </a:extLst>
              </a:tr>
              <a:tr h="471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Товары предварительного выбора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35-68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0,55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67588541"/>
                  </a:ext>
                </a:extLst>
              </a:tr>
              <a:tr h="297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Товары ограниченного спроса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ysClr val="windowText" lastClr="000000"/>
                          </a:solidFill>
                          <a:effectLst/>
                        </a:rPr>
                        <a:t>68-100</a:t>
                      </a:r>
                      <a:endParaRPr lang="ru-RU" sz="10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0,1</a:t>
                      </a:r>
                      <a:endParaRPr lang="ru-RU" sz="1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47" marR="59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355845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3950762"/>
      </p:ext>
    </p:extLst>
  </p:cSld>
  <p:clrMapOvr>
    <a:masterClrMapping/>
  </p:clrMapOvr>
  <p:transition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394" y="555526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Нормативы для определения коэффициента </a:t>
            </a:r>
            <a:br>
              <a:rPr lang="ru-RU" b="1" dirty="0" smtClean="0"/>
            </a:br>
            <a:r>
              <a:rPr lang="ru-RU" b="1" dirty="0" smtClean="0"/>
              <a:t>экономической безопасности, учитывающего запас финансовой прочности</a:t>
            </a: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374115"/>
              </p:ext>
            </p:extLst>
          </p:nvPr>
        </p:nvGraphicFramePr>
        <p:xfrm>
          <a:off x="827584" y="1347614"/>
          <a:ext cx="7272808" cy="32312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0740">
                  <a:extLst>
                    <a:ext uri="{9D8B030D-6E8A-4147-A177-3AD203B41FA5}">
                      <a16:colId xmlns="" xmlns:a16="http://schemas.microsoft.com/office/drawing/2014/main" val="765184547"/>
                    </a:ext>
                  </a:extLst>
                </a:gridCol>
                <a:gridCol w="3442068">
                  <a:extLst>
                    <a:ext uri="{9D8B030D-6E8A-4147-A177-3AD203B41FA5}">
                      <a16:colId xmlns="" xmlns:a16="http://schemas.microsoft.com/office/drawing/2014/main" val="3940502690"/>
                    </a:ext>
                  </a:extLst>
                </a:gridCol>
              </a:tblGrid>
              <a:tr h="10084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Запас финансовой прочности, </a:t>
                      </a:r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SF</a:t>
                      </a:r>
                      <a:r>
                        <a:rPr lang="ru-RU" sz="14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, </a:t>
                      </a: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%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Коэффициент экономической безопасности предприятия, </a:t>
                      </a:r>
                      <a:r>
                        <a:rPr lang="ru-RU" sz="14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Кэб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42845311"/>
                  </a:ext>
                </a:extLst>
              </a:tr>
              <a:tr h="317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82728623"/>
                  </a:ext>
                </a:extLst>
              </a:tr>
              <a:tr h="317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0,1-20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0,11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78109214"/>
                  </a:ext>
                </a:extLst>
              </a:tr>
              <a:tr h="317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20-40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0,31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58154241"/>
                  </a:ext>
                </a:extLst>
              </a:tr>
              <a:tr h="317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40-60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0,51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36460078"/>
                  </a:ext>
                </a:extLst>
              </a:tr>
              <a:tr h="317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60-80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0,7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6943544"/>
                  </a:ext>
                </a:extLst>
              </a:tr>
              <a:tr h="317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80-99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</a:rPr>
                        <a:t>0,9</a:t>
                      </a:r>
                      <a:endParaRPr lang="ru-RU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06294268"/>
                  </a:ext>
                </a:extLst>
              </a:tr>
              <a:tr h="317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100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53660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114413"/>
      </p:ext>
    </p:extLst>
  </p:cSld>
  <p:clrMapOvr>
    <a:masterClrMapping/>
  </p:clrMapOvr>
  <p:transition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394" y="352276"/>
            <a:ext cx="9143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Нормативы для определения коэффициента </a:t>
            </a:r>
            <a:br>
              <a:rPr lang="ru-RU" b="1" dirty="0" smtClean="0"/>
            </a:br>
            <a:r>
              <a:rPr lang="ru-RU" b="1" dirty="0" smtClean="0"/>
              <a:t>экономической безопасности, учитывающего фактический уровень квалификации персонала и состояния используемого оборудования</a:t>
            </a:r>
            <a:endParaRPr lang="ru-RU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2480753"/>
                  </p:ext>
                </p:extLst>
              </p:nvPr>
            </p:nvGraphicFramePr>
            <p:xfrm>
              <a:off x="611559" y="1491630"/>
              <a:ext cx="7920881" cy="293504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65250">
                      <a:extLst>
                        <a:ext uri="{9D8B030D-6E8A-4147-A177-3AD203B41FA5}">
                          <a16:colId xmlns="" xmlns:a16="http://schemas.microsoft.com/office/drawing/2014/main" val="2261153185"/>
                        </a:ext>
                      </a:extLst>
                    </a:gridCol>
                    <a:gridCol w="1029664">
                      <a:extLst>
                        <a:ext uri="{9D8B030D-6E8A-4147-A177-3AD203B41FA5}">
                          <a16:colId xmlns="" xmlns:a16="http://schemas.microsoft.com/office/drawing/2014/main" val="1673921874"/>
                        </a:ext>
                      </a:extLst>
                    </a:gridCol>
                    <a:gridCol w="1026279">
                      <a:extLst>
                        <a:ext uri="{9D8B030D-6E8A-4147-A177-3AD203B41FA5}">
                          <a16:colId xmlns="" xmlns:a16="http://schemas.microsoft.com/office/drawing/2014/main" val="1098169752"/>
                        </a:ext>
                      </a:extLst>
                    </a:gridCol>
                    <a:gridCol w="1029664">
                      <a:extLst>
                        <a:ext uri="{9D8B030D-6E8A-4147-A177-3AD203B41FA5}">
                          <a16:colId xmlns="" xmlns:a16="http://schemas.microsoft.com/office/drawing/2014/main" val="3771350526"/>
                        </a:ext>
                      </a:extLst>
                    </a:gridCol>
                    <a:gridCol w="1031356">
                      <a:extLst>
                        <a:ext uri="{9D8B030D-6E8A-4147-A177-3AD203B41FA5}">
                          <a16:colId xmlns="" xmlns:a16="http://schemas.microsoft.com/office/drawing/2014/main" val="2548628601"/>
                        </a:ext>
                      </a:extLst>
                    </a:gridCol>
                    <a:gridCol w="1031356">
                      <a:extLst>
                        <a:ext uri="{9D8B030D-6E8A-4147-A177-3AD203B41FA5}">
                          <a16:colId xmlns="" xmlns:a16="http://schemas.microsoft.com/office/drawing/2014/main" val="3529717812"/>
                        </a:ext>
                      </a:extLst>
                    </a:gridCol>
                    <a:gridCol w="707312">
                      <a:extLst>
                        <a:ext uri="{9D8B030D-6E8A-4147-A177-3AD203B41FA5}">
                          <a16:colId xmlns="" xmlns:a16="http://schemas.microsoft.com/office/drawing/2014/main" val="1735929308"/>
                        </a:ext>
                      </a:extLst>
                    </a:gridCol>
                  </a:tblGrid>
                  <a:tr h="11521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Показатель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Фактический уровень квалификации персонала с </a:t>
                          </a:r>
                          <a:b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</a:br>
                          <a: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учетом соответствия требованиям производственного </a:t>
                          </a:r>
                          <a:b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</a:br>
                          <a: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процесса, </a:t>
                          </a:r>
                          <a14:m>
                            <m:oMath xmlns:m="http://schemas.openxmlformats.org/officeDocument/2006/math">
                              <m:r>
                                <a:rPr lang="ru-RU" sz="140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, %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2596884608"/>
                      </a:ext>
                    </a:extLst>
                  </a:tr>
                  <a:tr h="254702">
                    <a:tc row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Состояние </a:t>
                          </a:r>
                          <a:b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</a:br>
                          <a: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используемого оборудования с учетом его </a:t>
                          </a:r>
                          <a:b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</a:br>
                          <a:r>
                            <a:rPr lang="ru-RU" sz="1400" smtClean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износа, </a:t>
                          </a:r>
                          <a14:m>
                            <m:oMath xmlns:m="http://schemas.openxmlformats.org/officeDocument/2006/math">
                              <m:r>
                                <a:rPr lang="ru-RU" sz="140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oMath>
                          </a14:m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, %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≤1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1-34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34-67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67-99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100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902035939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≤1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0,01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0,09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461634131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1-26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0,09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0,16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751636361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26-51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92828669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51-75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52802360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75-99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0,93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3487791067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100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0,93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</a:t>
                          </a:r>
                          <a:endParaRPr lang="ru-RU" sz="1200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31742122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2480753"/>
                  </p:ext>
                </p:extLst>
              </p:nvPr>
            </p:nvGraphicFramePr>
            <p:xfrm>
              <a:off x="611559" y="1491630"/>
              <a:ext cx="7920881" cy="293504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65250">
                      <a:extLst>
                        <a:ext uri="{9D8B030D-6E8A-4147-A177-3AD203B41FA5}">
                          <a16:colId xmlns:a16="http://schemas.microsoft.com/office/drawing/2014/main" val="2261153185"/>
                        </a:ext>
                      </a:extLst>
                    </a:gridCol>
                    <a:gridCol w="1029664">
                      <a:extLst>
                        <a:ext uri="{9D8B030D-6E8A-4147-A177-3AD203B41FA5}">
                          <a16:colId xmlns:a16="http://schemas.microsoft.com/office/drawing/2014/main" val="1673921874"/>
                        </a:ext>
                      </a:extLst>
                    </a:gridCol>
                    <a:gridCol w="1026279">
                      <a:extLst>
                        <a:ext uri="{9D8B030D-6E8A-4147-A177-3AD203B41FA5}">
                          <a16:colId xmlns:a16="http://schemas.microsoft.com/office/drawing/2014/main" val="1098169752"/>
                        </a:ext>
                      </a:extLst>
                    </a:gridCol>
                    <a:gridCol w="1029664">
                      <a:extLst>
                        <a:ext uri="{9D8B030D-6E8A-4147-A177-3AD203B41FA5}">
                          <a16:colId xmlns:a16="http://schemas.microsoft.com/office/drawing/2014/main" val="3771350526"/>
                        </a:ext>
                      </a:extLst>
                    </a:gridCol>
                    <a:gridCol w="1031356">
                      <a:extLst>
                        <a:ext uri="{9D8B030D-6E8A-4147-A177-3AD203B41FA5}">
                          <a16:colId xmlns:a16="http://schemas.microsoft.com/office/drawing/2014/main" val="2548628601"/>
                        </a:ext>
                      </a:extLst>
                    </a:gridCol>
                    <a:gridCol w="1031356">
                      <a:extLst>
                        <a:ext uri="{9D8B030D-6E8A-4147-A177-3AD203B41FA5}">
                          <a16:colId xmlns:a16="http://schemas.microsoft.com/office/drawing/2014/main" val="3529717812"/>
                        </a:ext>
                      </a:extLst>
                    </a:gridCol>
                    <a:gridCol w="707312">
                      <a:extLst>
                        <a:ext uri="{9D8B030D-6E8A-4147-A177-3AD203B41FA5}">
                          <a16:colId xmlns:a16="http://schemas.microsoft.com/office/drawing/2014/main" val="1735929308"/>
                        </a:ext>
                      </a:extLst>
                    </a:gridCol>
                  </a:tblGrid>
                  <a:tr h="11521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Показатель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6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380" t="-526" r="-208" b="-16105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6884608"/>
                      </a:ext>
                    </a:extLst>
                  </a:tr>
                  <a:tr h="254702">
                    <a:tc rowSpan="7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5" t="-65188" r="-284071" b="-44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 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≤1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1-34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34-67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67-99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100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02035939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≤1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0,01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0,09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61634131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1-26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0,09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0,16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0,42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51636361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26-51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0,24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0,44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2828669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51-75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0,39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0,45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0,78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2802360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75-99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0,53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0,73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0,86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0,93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87791067"/>
                      </a:ext>
                    </a:extLst>
                  </a:tr>
                  <a:tr h="25470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100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0,61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0,67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0,80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0,93</a:t>
                          </a:r>
                          <a:endParaRPr lang="ru-RU" sz="120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ysClr val="windowText" lastClr="000000"/>
                              </a:solidFill>
                              <a:effectLst/>
                            </a:rPr>
                            <a:t>1</a:t>
                          </a:r>
                          <a:endParaRPr lang="ru-RU" sz="1200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7421223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70626477"/>
      </p:ext>
    </p:extLst>
  </p:cSld>
  <p:clrMapOvr>
    <a:masterClrMapping/>
  </p:clrMapOvr>
  <p:transition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394" y="267494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Значение коэффициентов экономической </a:t>
            </a:r>
            <a:br>
              <a:rPr lang="ru-RU" b="1" dirty="0" smtClean="0"/>
            </a:br>
            <a:r>
              <a:rPr lang="ru-RU" b="1" dirty="0" smtClean="0"/>
              <a:t>безопасности по выбранным факторам для ООО «</a:t>
            </a:r>
            <a:r>
              <a:rPr lang="ru-RU" b="1" dirty="0" err="1" smtClean="0"/>
              <a:t>ПетроПлавГлас</a:t>
            </a:r>
            <a:r>
              <a:rPr lang="ru-RU" b="1" dirty="0" smtClean="0"/>
              <a:t>»</a:t>
            </a: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483354"/>
              </p:ext>
            </p:extLst>
          </p:nvPr>
        </p:nvGraphicFramePr>
        <p:xfrm>
          <a:off x="179513" y="915566"/>
          <a:ext cx="8712967" cy="43465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7457">
                  <a:extLst>
                    <a:ext uri="{9D8B030D-6E8A-4147-A177-3AD203B41FA5}">
                      <a16:colId xmlns="" xmlns:a16="http://schemas.microsoft.com/office/drawing/2014/main" val="186675201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923010772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708384710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673717199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50294401"/>
                    </a:ext>
                  </a:extLst>
                </a:gridCol>
                <a:gridCol w="1105110">
                  <a:extLst>
                    <a:ext uri="{9D8B030D-6E8A-4147-A177-3AD203B41FA5}">
                      <a16:colId xmlns="" xmlns:a16="http://schemas.microsoft.com/office/drawing/2014/main" val="1839428585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Фактор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Коэффициент экономической </a:t>
                      </a:r>
                      <a:r>
                        <a:rPr lang="ru-RU" sz="105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безопасности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Коэффициент значимости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21660652"/>
                  </a:ext>
                </a:extLst>
              </a:tr>
              <a:tr h="1158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ООО </a:t>
                      </a:r>
                      <a:r>
                        <a:rPr lang="ru-RU" sz="105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«</a:t>
                      </a:r>
                      <a:r>
                        <a:rPr lang="ru-RU" sz="105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ПетроПлавГлас</a:t>
                      </a: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»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Среднее значение </a:t>
                      </a:r>
                      <a:r>
                        <a:rPr lang="ru-RU" sz="105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в </a:t>
                      </a: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данном </a:t>
                      </a:r>
                      <a:r>
                        <a:rPr lang="ru-RU" sz="105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сегменте рынка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52254403"/>
                  </a:ext>
                </a:extLst>
              </a:tr>
              <a:tr h="4054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2017 год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541338" algn="l"/>
                        </a:tabLs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2018 год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2019 год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25923101"/>
                  </a:ext>
                </a:extLst>
              </a:tr>
              <a:tr h="231704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541338" algn="l"/>
                        </a:tabLs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Количество товарных позиций в производственном портфеле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0,58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0,62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0,87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0,54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0,18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99347852"/>
                  </a:ext>
                </a:extLst>
              </a:tr>
              <a:tr h="347557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Фактическое количество заказчиков продукции с учетом условий договорных отношений на приемлемых финансовых условиях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15905004"/>
                  </a:ext>
                </a:extLst>
              </a:tr>
              <a:tr h="289631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Вероятность удержания рынка за счет технологических особенностей выпускаемой продукции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0,74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0,92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0,92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0,55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0,15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6023937"/>
                  </a:ext>
                </a:extLst>
              </a:tr>
              <a:tr h="347557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Вероятность перехода потребителей на импортные аналоги с учетом сравнительных ценовых и качественных характеристик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0,75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0,92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0,92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0,75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0,10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53847891"/>
                  </a:ext>
                </a:extLst>
              </a:tr>
              <a:tr h="231704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Мультипликативный эффект потерь при снижении спроса на конечную продукцию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0,55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ysClr val="windowText" lastClr="000000"/>
                          </a:solidFill>
                          <a:effectLst/>
                        </a:rPr>
                        <a:t>0,55</a:t>
                      </a:r>
                      <a:endParaRPr lang="ru-RU" sz="1050" b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ysClr val="windowText" lastClr="000000"/>
                          </a:solidFill>
                          <a:effectLst/>
                        </a:rPr>
                        <a:t>0,55</a:t>
                      </a:r>
                      <a:endParaRPr lang="ru-RU" sz="1050" b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0,55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>
                          <a:solidFill>
                            <a:sysClr val="windowText" lastClr="000000"/>
                          </a:solidFill>
                          <a:effectLst/>
                        </a:rPr>
                        <a:t>0,12</a:t>
                      </a:r>
                      <a:endParaRPr lang="ru-RU" sz="1050" b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63999473"/>
                  </a:ext>
                </a:extLst>
              </a:tr>
              <a:tr h="231704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Запас финансовой прочности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0,31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0,31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0,51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0,31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0,25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664770"/>
                  </a:ext>
                </a:extLst>
              </a:tr>
              <a:tr h="173778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Состояние используемого оборудования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0,73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0,58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0,71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0,44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ysClr val="windowText" lastClr="000000"/>
                          </a:solidFill>
                          <a:effectLst/>
                        </a:rPr>
                        <a:t>0,20</a:t>
                      </a:r>
                      <a:endParaRPr lang="ru-RU" sz="1050" b="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01747171"/>
                  </a:ext>
                </a:extLst>
              </a:tr>
              <a:tr h="115852"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Фактический уровень квалификации персонала</a:t>
                      </a:r>
                      <a:endParaRPr lang="ru-RU" sz="105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378" marR="173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13842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26650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8521" y="483518"/>
            <a:ext cx="914399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sz="1700" b="1" dirty="0" smtClean="0"/>
              <a:t>Динамика изменения коэффициентов экономической безопасности при оценке различных факторов </a:t>
            </a:r>
            <a:r>
              <a:rPr lang="ru-RU" sz="1700" b="1" dirty="0"/>
              <a:t>ООО «</a:t>
            </a:r>
            <a:r>
              <a:rPr lang="ru-RU" sz="1700" b="1" dirty="0" err="1" smtClean="0"/>
              <a:t>ПетроПлавГлас</a:t>
            </a:r>
            <a:r>
              <a:rPr lang="ru-RU" sz="1700" b="1" dirty="0"/>
              <a:t>»</a:t>
            </a:r>
            <a:r>
              <a:rPr lang="ru-RU" sz="1700" b="1" cap="all" dirty="0"/>
              <a:t> </a:t>
            </a:r>
            <a:endParaRPr lang="ru-RU" sz="1700" dirty="0" smtClean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208189876"/>
              </p:ext>
            </p:extLst>
          </p:nvPr>
        </p:nvGraphicFramePr>
        <p:xfrm>
          <a:off x="179512" y="1131590"/>
          <a:ext cx="878497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748893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394" y="267494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Программный продукт </a:t>
            </a:r>
            <a:endParaRPr lang="ru-RU" dirty="0" smtClean="0"/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2661" t="14013" r="62272" b="38572"/>
          <a:stretch/>
        </p:blipFill>
        <p:spPr bwMode="auto">
          <a:xfrm>
            <a:off x="107504" y="771550"/>
            <a:ext cx="4176464" cy="34470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/>
          <a:srcRect l="2179" t="14112" r="62336" b="37742"/>
          <a:stretch/>
        </p:blipFill>
        <p:spPr bwMode="auto">
          <a:xfrm>
            <a:off x="4499992" y="1347614"/>
            <a:ext cx="4544814" cy="36618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6708834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0359" y="555526"/>
            <a:ext cx="8784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Объект исследования</a:t>
            </a: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endParaRPr lang="ru-RU" sz="28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экономическая </a:t>
            </a:r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безопасность промышленного </a:t>
            </a:r>
            <a:br>
              <a:rPr lang="ru-RU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предприятия</a:t>
            </a:r>
          </a:p>
          <a:p>
            <a:pPr algn="ctr"/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 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28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Предмет исследования</a:t>
            </a: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endParaRPr lang="ru-RU" sz="28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факторы </a:t>
            </a:r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направления повышения экономической безопасности промышленного предприятия на рынке В2В</a:t>
            </a:r>
          </a:p>
          <a:p>
            <a:pPr algn="ctr"/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10991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394" y="267494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Программный продукт </a:t>
            </a:r>
            <a:endParaRPr lang="ru-RU" dirty="0" smtClean="0"/>
          </a:p>
        </p:txBody>
      </p:sp>
      <p:pic>
        <p:nvPicPr>
          <p:cNvPr id="8" name="Рисунок 7"/>
          <p:cNvPicPr/>
          <p:nvPr/>
        </p:nvPicPr>
        <p:blipFill rotWithShape="1">
          <a:blip r:embed="rId2"/>
          <a:srcRect l="2023" t="15218" r="58601" b="13669"/>
          <a:stretch/>
        </p:blipFill>
        <p:spPr bwMode="auto">
          <a:xfrm>
            <a:off x="107504" y="904320"/>
            <a:ext cx="3892436" cy="3910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/>
          <a:srcRect l="2023" t="14389" r="62025" b="32208"/>
          <a:stretch/>
        </p:blipFill>
        <p:spPr bwMode="auto">
          <a:xfrm>
            <a:off x="4572000" y="904320"/>
            <a:ext cx="4513185" cy="3910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155770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394" y="267494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Программный продукт </a:t>
            </a:r>
            <a:endParaRPr lang="ru-RU" dirty="0" smtClean="0"/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2180" t="14388" r="55643" b="37467"/>
          <a:stretch/>
        </p:blipFill>
        <p:spPr bwMode="auto">
          <a:xfrm>
            <a:off x="41907" y="636826"/>
            <a:ext cx="3521981" cy="24688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3"/>
          <a:srcRect l="1556" t="14942" r="54711" b="26397"/>
          <a:stretch/>
        </p:blipFill>
        <p:spPr bwMode="auto">
          <a:xfrm>
            <a:off x="6012161" y="555526"/>
            <a:ext cx="3090442" cy="25936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/>
          <a:srcRect l="2024" t="14665" r="59068" b="34145"/>
          <a:stretch/>
        </p:blipFill>
        <p:spPr bwMode="auto">
          <a:xfrm>
            <a:off x="2915816" y="2571750"/>
            <a:ext cx="3600399" cy="24887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3349661"/>
      </p:ext>
    </p:extLst>
  </p:cSld>
  <p:clrMapOvr>
    <a:masterClrMapping/>
  </p:clrMapOvr>
  <p:transition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394" y="267494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Программный продукт </a:t>
            </a:r>
            <a:endParaRPr lang="ru-RU" dirty="0" smtClean="0"/>
          </a:p>
        </p:txBody>
      </p:sp>
      <p:pic>
        <p:nvPicPr>
          <p:cNvPr id="8" name="Рисунок 7"/>
          <p:cNvPicPr/>
          <p:nvPr/>
        </p:nvPicPr>
        <p:blipFill rotWithShape="1">
          <a:blip r:embed="rId2"/>
          <a:srcRect l="2334" t="14112" r="53155" b="31931"/>
          <a:stretch/>
        </p:blipFill>
        <p:spPr bwMode="auto">
          <a:xfrm>
            <a:off x="3629" y="594436"/>
            <a:ext cx="3256406" cy="23373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/>
          <a:srcRect l="2180" t="14388" r="58290" b="36636"/>
          <a:stretch/>
        </p:blipFill>
        <p:spPr bwMode="auto">
          <a:xfrm>
            <a:off x="5796136" y="580262"/>
            <a:ext cx="3239829" cy="23515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4"/>
          <a:srcRect l="2819" t="14665" r="54294" b="34503"/>
          <a:stretch/>
        </p:blipFill>
        <p:spPr bwMode="auto">
          <a:xfrm>
            <a:off x="2411760" y="2499742"/>
            <a:ext cx="3888432" cy="2592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71168964"/>
      </p:ext>
    </p:extLst>
  </p:cSld>
  <p:clrMapOvr>
    <a:masterClrMapping/>
  </p:clrMapOvr>
  <p:transition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3. </a:t>
            </a:r>
            <a:r>
              <a:rPr lang="ru-RU" sz="1400" dirty="0"/>
              <a:t>Разработка методики оценки экономической безопасности промышленного предприятия на рынке В2В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394" y="267494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/>
            <a:r>
              <a:rPr lang="ru-RU" b="1" dirty="0" smtClean="0"/>
              <a:t>Программный продукт </a:t>
            </a:r>
            <a:endParaRPr lang="ru-RU" dirty="0" smtClean="0"/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2334" t="13835" r="52065" b="15329"/>
          <a:stretch/>
        </p:blipFill>
        <p:spPr bwMode="auto">
          <a:xfrm>
            <a:off x="107504" y="898510"/>
            <a:ext cx="4090967" cy="35396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3"/>
          <a:srcRect l="2624" t="14665" r="46040" b="17700"/>
          <a:stretch/>
        </p:blipFill>
        <p:spPr bwMode="auto">
          <a:xfrm>
            <a:off x="4355975" y="898509"/>
            <a:ext cx="4739039" cy="35396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2458283"/>
      </p:ext>
    </p:extLst>
  </p:cSld>
  <p:clrMapOvr>
    <a:masterClrMapping/>
  </p:clrMapOvr>
  <p:transition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83518"/>
            <a:ext cx="6512511" cy="857250"/>
          </a:xfrm>
        </p:spPr>
        <p:txBody>
          <a:bodyPr/>
          <a:lstStyle/>
          <a:p>
            <a:pPr algn="ctr"/>
            <a:r>
              <a:rPr lang="ru-RU" dirty="0" smtClean="0"/>
              <a:t>Положение 4.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9434" y="1779662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dirty="0"/>
              <a:t>Практические рекомендации, направленные на повышение экономической безопасности промышленного предприятия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21013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4. </a:t>
            </a:r>
            <a:r>
              <a:rPr lang="ru-RU" sz="1400" dirty="0"/>
              <a:t>Практические рекомендации, направленные на повышение экономической безопасности промышленного предприятия</a:t>
            </a:r>
          </a:p>
        </p:txBody>
      </p:sp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1203598"/>
            <a:ext cx="7069137" cy="381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516037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/>
              <a:t>Общие рекомендации </a:t>
            </a:r>
            <a:r>
              <a:rPr lang="ru-RU" sz="1700" b="1" dirty="0"/>
              <a:t>для повышения экономической безопасности </a:t>
            </a:r>
            <a:r>
              <a:rPr lang="ru-RU" sz="1700" b="1" dirty="0" smtClean="0"/>
              <a:t>на промышленном предприятии</a:t>
            </a:r>
            <a:endParaRPr lang="ru-RU" sz="1700" b="1" dirty="0"/>
          </a:p>
        </p:txBody>
      </p:sp>
    </p:spTree>
    <p:extLst>
      <p:ext uri="{BB962C8B-B14F-4D97-AF65-F5344CB8AC3E}">
        <p14:creationId xmlns:p14="http://schemas.microsoft.com/office/powerpoint/2010/main" val="2701456710"/>
      </p:ext>
    </p:extLst>
  </p:cSld>
  <p:clrMapOvr>
    <a:masterClrMapping/>
  </p:clrMapOvr>
  <p:transition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4. </a:t>
            </a:r>
            <a:r>
              <a:rPr lang="ru-RU" sz="1400" dirty="0"/>
              <a:t>Практические рекомендации, направленные на повышение экономической безопасности промышленного предприятия</a:t>
            </a: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8131"/>
            <a:ext cx="7200800" cy="3167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16037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/>
              <a:t>Общие рекомендации </a:t>
            </a:r>
            <a:r>
              <a:rPr lang="ru-RU" sz="1700" b="1" dirty="0"/>
              <a:t>для повышения экономической безопасности </a:t>
            </a:r>
            <a:r>
              <a:rPr lang="ru-RU" sz="1700" b="1" dirty="0" smtClean="0"/>
              <a:t>на промышленном предприятии</a:t>
            </a:r>
            <a:endParaRPr lang="ru-RU" sz="1700" b="1" dirty="0"/>
          </a:p>
        </p:txBody>
      </p:sp>
    </p:spTree>
    <p:extLst>
      <p:ext uri="{BB962C8B-B14F-4D97-AF65-F5344CB8AC3E}">
        <p14:creationId xmlns:p14="http://schemas.microsoft.com/office/powerpoint/2010/main" val="2522342858"/>
      </p:ext>
    </p:extLst>
  </p:cSld>
  <p:clrMapOvr>
    <a:masterClrMapping/>
  </p:clrMapOvr>
  <p:transition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4. </a:t>
            </a:r>
            <a:r>
              <a:rPr lang="ru-RU" sz="1400" dirty="0"/>
              <a:t>Практические рекомендации, направленные на повышение экономической безопасности промышленного предприятия</a:t>
            </a:r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1347614"/>
            <a:ext cx="7069137" cy="354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588045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/>
              <a:t>Общие рекомендации </a:t>
            </a:r>
            <a:r>
              <a:rPr lang="ru-RU" sz="1700" b="1" dirty="0"/>
              <a:t>для повышения экономической безопасности </a:t>
            </a:r>
            <a:r>
              <a:rPr lang="ru-RU" sz="1700" b="1" dirty="0" smtClean="0"/>
              <a:t>на промышленном предприятии</a:t>
            </a:r>
            <a:endParaRPr lang="ru-RU" sz="1700" b="1" dirty="0"/>
          </a:p>
        </p:txBody>
      </p:sp>
    </p:spTree>
    <p:extLst>
      <p:ext uri="{BB962C8B-B14F-4D97-AF65-F5344CB8AC3E}">
        <p14:creationId xmlns:p14="http://schemas.microsoft.com/office/powerpoint/2010/main" val="2043703042"/>
      </p:ext>
    </p:extLst>
  </p:cSld>
  <p:clrMapOvr>
    <a:masterClrMapping/>
  </p:clrMapOvr>
  <p:transition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-20538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4. </a:t>
            </a:r>
            <a:r>
              <a:rPr lang="ru-RU" sz="1400" dirty="0"/>
              <a:t>Практические рекомендации, направленные на повышение экономической безопасности промышленного предприятия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72021"/>
            <a:ext cx="835292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/>
              <a:t>Рекомендации для повышения экономической безопасности </a:t>
            </a:r>
            <a:r>
              <a:rPr lang="ru-RU" sz="1700" b="1" dirty="0" smtClean="0"/>
              <a:t>для</a:t>
            </a:r>
          </a:p>
          <a:p>
            <a:pPr algn="ctr"/>
            <a:r>
              <a:rPr lang="ru-RU" sz="1700" b="1" dirty="0" smtClean="0"/>
              <a:t> </a:t>
            </a:r>
            <a:r>
              <a:rPr lang="ru-RU" sz="1700" b="1" dirty="0"/>
              <a:t>ООО «</a:t>
            </a:r>
            <a:r>
              <a:rPr lang="ru-RU" sz="1700" b="1" dirty="0" err="1" smtClean="0"/>
              <a:t>ПетроПлавГлас</a:t>
            </a:r>
            <a:r>
              <a:rPr lang="ru-RU" sz="1700" b="1" dirty="0" smtClean="0"/>
              <a:t>»</a:t>
            </a:r>
            <a:endParaRPr lang="ru-RU" sz="17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968848"/>
              </p:ext>
            </p:extLst>
          </p:nvPr>
        </p:nvGraphicFramePr>
        <p:xfrm>
          <a:off x="107504" y="1002312"/>
          <a:ext cx="8928992" cy="411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728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8990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100" dirty="0">
                          <a:solidFill>
                            <a:sysClr val="windowText" lastClr="000000"/>
                          </a:solidFill>
                        </a:rPr>
                        <a:t>Фактор</a:t>
                      </a:r>
                    </a:p>
                  </a:txBody>
                  <a:tcPr marL="23697" marR="236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100">
                          <a:solidFill>
                            <a:sysClr val="windowText" lastClr="000000"/>
                          </a:solidFill>
                        </a:rPr>
                        <a:t>Рекомендации</a:t>
                      </a:r>
                    </a:p>
                  </a:txBody>
                  <a:tcPr marL="23697" marR="2369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1921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 dirty="0">
                          <a:solidFill>
                            <a:sysClr val="windowText" lastClr="000000"/>
                          </a:solidFill>
                        </a:rPr>
                        <a:t>Ограниченность рынков сбыта</a:t>
                      </a:r>
                    </a:p>
                  </a:txBody>
                  <a:tcPr marL="23697" marR="236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 dirty="0" smtClean="0">
                          <a:solidFill>
                            <a:sysClr val="windowText" lastClr="000000"/>
                          </a:solidFill>
                        </a:rPr>
                        <a:t>Следует </a:t>
                      </a:r>
                      <a:r>
                        <a:rPr lang="ru-RU" sz="1100" dirty="0">
                          <a:solidFill>
                            <a:sysClr val="windowText" lastClr="000000"/>
                          </a:solidFill>
                        </a:rPr>
                        <a:t>рассмотреть возможность пополнения склада материалов ДЛФ формата, а также позициями декоративного узорчатого стекла, что позволит привлечь дополнительный сегмент заказчиков.</a:t>
                      </a:r>
                    </a:p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 dirty="0">
                          <a:solidFill>
                            <a:sysClr val="windowText" lastClr="000000"/>
                          </a:solidFill>
                        </a:rPr>
                        <a:t>Следует более плотно проработать региональные рынки с целью привлечения заказчиков не только из областных центров но и из небольших городов.</a:t>
                      </a:r>
                    </a:p>
                  </a:txBody>
                  <a:tcPr marL="23697" marR="236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4951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>
                          <a:solidFill>
                            <a:sysClr val="windowText" lastClr="000000"/>
                          </a:solidFill>
                        </a:rPr>
                        <a:t>Открытость белорусской экономики</a:t>
                      </a:r>
                    </a:p>
                  </a:txBody>
                  <a:tcPr marL="23697" marR="236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 dirty="0">
                          <a:solidFill>
                            <a:sysClr val="windowText" lastClr="000000"/>
                          </a:solidFill>
                        </a:rPr>
                        <a:t>Проработать вероятность поставок изделий в ближайшие регионы России и зарубежья.</a:t>
                      </a:r>
                    </a:p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 dirty="0">
                          <a:solidFill>
                            <a:sysClr val="windowText" lastClr="000000"/>
                          </a:solidFill>
                        </a:rPr>
                        <a:t>Изучить и оценить возможность внедрения инновационных особенность продукции импортных поставщиков.</a:t>
                      </a:r>
                    </a:p>
                  </a:txBody>
                  <a:tcPr marL="23697" marR="236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4951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>
                          <a:solidFill>
                            <a:sysClr val="windowText" lastClr="000000"/>
                          </a:solidFill>
                        </a:rPr>
                        <a:t>Состояние «конечных» потребительских рынков</a:t>
                      </a:r>
                    </a:p>
                  </a:txBody>
                  <a:tcPr marL="23697" marR="236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>
                          <a:solidFill>
                            <a:sysClr val="windowText" lastClr="000000"/>
                          </a:solidFill>
                        </a:rPr>
                        <a:t>Разработать модель антикризисного поведения при снижении спроса на конечную продукцию. Предусмотреть гибкую систему скидок, возможность  100% доставки до покупателя, а так же уменьшение сроков изготовления продукции.</a:t>
                      </a:r>
                    </a:p>
                  </a:txBody>
                  <a:tcPr marL="23697" marR="236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16496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 dirty="0">
                          <a:solidFill>
                            <a:sysClr val="windowText" lastClr="000000"/>
                          </a:solidFill>
                        </a:rPr>
                        <a:t>Общеэкономические факторы</a:t>
                      </a:r>
                    </a:p>
                  </a:txBody>
                  <a:tcPr marL="23697" marR="236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 dirty="0">
                          <a:solidFill>
                            <a:sysClr val="windowText" lastClr="000000"/>
                          </a:solidFill>
                        </a:rPr>
                        <a:t>Проработка максимальной минимизации износа станков: назначение ответственного работника (мастера) на каждом станке; внедрение «санитарных дней» для чистки и полного обслуживания станков; составление равномерного плана загрузки производства. </a:t>
                      </a:r>
                    </a:p>
                    <a:p>
                      <a:pPr algn="just">
                        <a:lnSpc>
                          <a:spcPts val="1800"/>
                        </a:lnSpc>
                      </a:pPr>
                      <a:r>
                        <a:rPr lang="ru-RU" sz="1100" dirty="0">
                          <a:solidFill>
                            <a:sysClr val="windowText" lastClr="000000"/>
                          </a:solidFill>
                        </a:rPr>
                        <a:t>Проведение курсов повышения квалификации персонала, обучение особенностям работы с необходимыми программами. Следует приблизится к универсальности каждого менеджера при условии работы с разными заказчиками (крупные фабрики, частные предприниматели) и разными изделиями, для минимизации перебоя работы при отсутствии на рабочем месте профильного менеджера.</a:t>
                      </a:r>
                    </a:p>
                  </a:txBody>
                  <a:tcPr marL="23697" marR="236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691544"/>
      </p:ext>
    </p:extLst>
  </p:cSld>
  <p:clrMapOvr>
    <a:masterClrMapping/>
  </p:clrMapOvr>
  <p:transition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4. </a:t>
            </a:r>
            <a:r>
              <a:rPr lang="ru-RU" sz="1400" dirty="0"/>
              <a:t>Практические рекомендации, направленные на повышение экономической безопасности промышленного предприятия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485259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Прогноз изменения коэффициента экономической </a:t>
            </a:r>
            <a:br>
              <a:rPr lang="ru-RU" b="1" dirty="0" smtClean="0"/>
            </a:br>
            <a:r>
              <a:rPr lang="ru-RU" b="1" dirty="0" smtClean="0"/>
              <a:t>безопасности для ООО «</a:t>
            </a:r>
            <a:r>
              <a:rPr lang="ru-RU" b="1" dirty="0" err="1" smtClean="0"/>
              <a:t>ПетроПлавГлас</a:t>
            </a:r>
            <a:r>
              <a:rPr lang="ru-RU" b="1" dirty="0" smtClean="0"/>
              <a:t>»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573295"/>
              </p:ext>
            </p:extLst>
          </p:nvPr>
        </p:nvGraphicFramePr>
        <p:xfrm>
          <a:off x="557808" y="1203599"/>
          <a:ext cx="7920880" cy="352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20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222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965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60294"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Год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Значение коэффициента экономической безопасности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1223">
                <a:tc rowSpan="3">
                  <a:txBody>
                    <a:bodyPr/>
                    <a:lstStyle/>
                    <a:p>
                      <a:pPr marL="85725" indent="0"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Текущий период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 marL="65167" marR="651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0,580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12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2018</a:t>
                      </a:r>
                    </a:p>
                  </a:txBody>
                  <a:tcPr marL="65167" marR="651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0,601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12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2019</a:t>
                      </a:r>
                    </a:p>
                  </a:txBody>
                  <a:tcPr marL="65167" marR="651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0,722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1223">
                <a:tc rowSpan="3">
                  <a:txBody>
                    <a:bodyPr/>
                    <a:lstStyle/>
                    <a:p>
                      <a:pPr marL="85725" indent="0"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Прогнозируемый период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2020</a:t>
                      </a:r>
                    </a:p>
                  </a:txBody>
                  <a:tcPr marL="65167" marR="651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0,786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12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2021</a:t>
                      </a:r>
                    </a:p>
                  </a:txBody>
                  <a:tcPr marL="65167" marR="651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0,801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12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 marL="65167" marR="651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0,824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40760">
                <a:tc gridSpan="2">
                  <a:txBody>
                    <a:bodyPr/>
                    <a:lstStyle/>
                    <a:p>
                      <a:pPr marL="85725" indent="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Среднее значение в данном сегменте рынка</a:t>
                      </a:r>
                    </a:p>
                  </a:txBody>
                  <a:tcPr marL="65167" marR="651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0,486</a:t>
                      </a:r>
                    </a:p>
                  </a:txBody>
                  <a:tcPr marL="65167" marR="651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022981"/>
      </p:ext>
    </p:extLst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5652"/>
            <a:ext cx="6512511" cy="857250"/>
          </a:xfrm>
        </p:spPr>
        <p:txBody>
          <a:bodyPr/>
          <a:lstStyle/>
          <a:p>
            <a:pPr algn="ctr"/>
            <a:r>
              <a:rPr lang="ru-RU" dirty="0" smtClean="0"/>
              <a:t>Положение 1.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915566"/>
            <a:ext cx="86409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Развитие теоретических основ анализа и трактовки экономической безопасности промышленного предприятия: </a:t>
            </a:r>
            <a:endParaRPr lang="ru-RU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уточнение понятия экономической безопасности, а именно экономической безопасности промышленного предприятия</a:t>
            </a: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algn="just"/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выявление и группировка основных рисков и угроз в системе экономической безопасности</a:t>
            </a: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algn="just"/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систематизация теоретических концепций отечественного и зарубежного опыта управления экономической безопасностью и обоснование возможности использования для предприятий на рынке В2В</a:t>
            </a:r>
          </a:p>
        </p:txBody>
      </p:sp>
    </p:spTree>
    <p:extLst>
      <p:ext uri="{BB962C8B-B14F-4D97-AF65-F5344CB8AC3E}">
        <p14:creationId xmlns:p14="http://schemas.microsoft.com/office/powerpoint/2010/main" val="213985984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4. </a:t>
            </a:r>
            <a:r>
              <a:rPr lang="ru-RU" sz="1400" dirty="0"/>
              <a:t>Практические рекомендации, направленные на повышение экономической безопасности промышленного предприятия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00979717"/>
              </p:ext>
            </p:extLst>
          </p:nvPr>
        </p:nvGraphicFramePr>
        <p:xfrm>
          <a:off x="1259632" y="1131590"/>
          <a:ext cx="6264696" cy="3847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485259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Прогноз изменения коэффициента экономической </a:t>
            </a:r>
            <a:br>
              <a:rPr lang="ru-RU" b="1" dirty="0" smtClean="0"/>
            </a:br>
            <a:r>
              <a:rPr lang="ru-RU" b="1" dirty="0" smtClean="0"/>
              <a:t>безопасности для ООО «</a:t>
            </a:r>
            <a:r>
              <a:rPr lang="ru-RU" b="1" dirty="0" err="1" smtClean="0"/>
              <a:t>ПетроПлавГлас</a:t>
            </a:r>
            <a:r>
              <a:rPr lang="ru-RU" b="1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81768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1" t="14211" r="28751" b="12523"/>
          <a:stretch/>
        </p:blipFill>
        <p:spPr bwMode="auto">
          <a:xfrm>
            <a:off x="2195736" y="-92546"/>
            <a:ext cx="4896544" cy="5236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21651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79662"/>
            <a:ext cx="9144000" cy="857250"/>
          </a:xfrm>
        </p:spPr>
        <p:txBody>
          <a:bodyPr/>
          <a:lstStyle/>
          <a:p>
            <a:pPr algn="ctr"/>
            <a:r>
              <a:rPr lang="ru-RU" sz="5400" dirty="0" smtClean="0"/>
              <a:t>Благодарю за внимание!</a:t>
            </a:r>
            <a:endParaRPr lang="ru-RU" sz="5400" dirty="0"/>
          </a:p>
        </p:txBody>
      </p:sp>
      <p:pic>
        <p:nvPicPr>
          <p:cNvPr id="4" name="Picture 2" descr="Картинки по запросу логотип БНТУ фмм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0"/>
            <a:ext cx="1559496" cy="1419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85481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1. </a:t>
            </a:r>
            <a:r>
              <a:rPr lang="ru-RU" sz="1400" dirty="0"/>
              <a:t>Развитие теоретических основ анализа и трактовки экономической безопасности промышленного предприятия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988526"/>
              </p:ext>
            </p:extLst>
          </p:nvPr>
        </p:nvGraphicFramePr>
        <p:xfrm>
          <a:off x="179512" y="748630"/>
          <a:ext cx="8856984" cy="4343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7768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8570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Автор</a:t>
                      </a:r>
                    </a:p>
                  </a:txBody>
                  <a:tcPr marL="27868" marR="278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</a:rPr>
                        <a:t>Определение</a:t>
                      </a:r>
                    </a:p>
                  </a:txBody>
                  <a:tcPr marL="27868" marR="278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157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В.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</a:rPr>
                        <a:t>Белокуров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27868" marR="278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Конкурентные преимущества, обусловленные соответствием материального, финансового, кадрового, технического и технологического потенциала и организационной структуры предприятия его стратегическим целям и задачам.</a:t>
                      </a:r>
                    </a:p>
                  </a:txBody>
                  <a:tcPr marL="27868" marR="2786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7357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О.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</a:rPr>
                        <a:t>Грунин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С.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</a:rPr>
                        <a:t>Грунин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27868" marR="278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</a:rPr>
                        <a:t>Бизнес-условия, при которых предприятие, используя корпоративные ресурсы наиболее эффективным образом, предотвращает или устраняет влияние существующих угроз или других непредвиденных обстоятельств, или защищает себя от них, и в целом обеспечивает достижение основных бизнес-целей в условиях конкуренции и экономических рисков</a:t>
                      </a:r>
                    </a:p>
                  </a:txBody>
                  <a:tcPr marL="27868" marR="2786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157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Д. Ковалев,</a:t>
                      </a: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Т. Сухоруков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27868" marR="278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</a:rPr>
                        <a:t>Защищенность хозяйствующего субъекта от негативных воздействий внешней среды, а также способность быстро устранять различные угрозы или адаптироваться к существующим условиям, которые не оказывают негативного влияния на его деятельность.</a:t>
                      </a:r>
                    </a:p>
                  </a:txBody>
                  <a:tcPr marL="27868" marR="2786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8678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Г. Козаченко,</a:t>
                      </a: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В.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Пономарев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27868" marR="278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</a:rPr>
                        <a:t>Согласование во времени и пространстве экономических интересов предприятия с интересами внешней среды и их частичная защита от угроз</a:t>
                      </a:r>
                    </a:p>
                  </a:txBody>
                  <a:tcPr marL="27868" marR="2786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157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А. Одинцов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27868" marR="278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</a:rPr>
                        <a:t>Процесс, направленный на защиту предпринимательских структур и отдельных лиц, чья деятельность включает в себя элементы предпринимательства, от преступной конкуренции и других методы, которые наносят им ущерб из-за нарушений закона и деловой этики</a:t>
                      </a:r>
                    </a:p>
                  </a:txBody>
                  <a:tcPr marL="27868" marR="2786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8678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Е. Олейников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27868" marR="278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</a:rPr>
                        <a:t>Наиболее эффективное использование корпоративных ресурсов с целью предотвращения угроз и обеспечения устойчивой работы предприятия в настоящее время и в будущем</a:t>
                      </a:r>
                    </a:p>
                  </a:txBody>
                  <a:tcPr marL="27868" marR="2786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8678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М. Фомина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L="27868" marR="278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</a:rPr>
                        <a:t>Наиболее эффективное использование ресурсов с целью устранения угроз и обеспечения эффективной и стабильной работы предприятия в настоящее время и в будущем</a:t>
                      </a:r>
                    </a:p>
                  </a:txBody>
                  <a:tcPr marL="27868" marR="2786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852743"/>
      </p:ext>
    </p:extLst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1. </a:t>
            </a:r>
            <a:r>
              <a:rPr lang="ru-RU" sz="1400" dirty="0"/>
              <a:t>Развитие теоретических основ анализа и трактовки экономической безопасности промышленного предприятия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512" y="832520"/>
            <a:ext cx="9126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u="sng" dirty="0"/>
              <a:t>ЭКОНОМИЧЕСКАЯ БЕЗОПАСНОСТЬ ПРЕДПРИЯТИЯ ПРИМЕНИТЕЛЬНО К РЫНКУ В2В </a:t>
            </a:r>
            <a:r>
              <a:rPr lang="ru-RU" sz="3200" dirty="0"/>
              <a:t>- СОСТОЯНИЕ ПРЕДПРИЯТИЯ В СИСТЕМЕ СПЕЦИФИКИ ЕГО ДЕЯТЕЛЬНОСТИ И СВЯЗЕЙ С ТОЧКИ ЗРЕНИЯ СПОСОБНОСТИ К </a:t>
            </a:r>
            <a:br>
              <a:rPr lang="ru-RU" sz="3200" dirty="0"/>
            </a:br>
            <a:r>
              <a:rPr lang="ru-RU" sz="3200" dirty="0"/>
              <a:t>УСТОЙЧИВОМУ РАЗВИТИЮ В УСЛОВИЯХ ВНЕШНЕЙ И ВНУТРЕННЕЙ СРЕДЫ</a:t>
            </a:r>
          </a:p>
        </p:txBody>
      </p:sp>
    </p:spTree>
    <p:extLst>
      <p:ext uri="{BB962C8B-B14F-4D97-AF65-F5344CB8AC3E}">
        <p14:creationId xmlns:p14="http://schemas.microsoft.com/office/powerpoint/2010/main" val="814372607"/>
      </p:ext>
    </p:extLst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1. </a:t>
            </a:r>
            <a:r>
              <a:rPr lang="ru-RU" sz="1400" dirty="0"/>
              <a:t>Развитие теоретических основ анализа и трактовки экономической безопасности промышленного предприятия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944572"/>
              </p:ext>
            </p:extLst>
          </p:nvPr>
        </p:nvGraphicFramePr>
        <p:xfrm>
          <a:off x="251520" y="1275606"/>
          <a:ext cx="8712968" cy="3429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07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Классификация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Разновидности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452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По источнику возникновения</a:t>
                      </a:r>
                    </a:p>
                  </a:txBody>
                  <a:tcPr marL="21015" marR="21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внешний - риск изменения микросреды и макросреды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внутренние, которые связаны со сбоями и недостатками в управлении предприятием, и могут быть вызваны обстоятельствами непреодолимой силы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609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В зависимости от субъектов</a:t>
                      </a:r>
                    </a:p>
                  </a:txBody>
                  <a:tcPr marL="21015" marR="21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угрозы от недобросовестной конкуренции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угрозы со стороны покупателей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угрозы со стороны других подрядчиков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угроза со стороны сотрудников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угрозы со стороны преступных организаций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угрозы, вызванные действиями государственных чиновников и местных властей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733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Возможность реализации</a:t>
                      </a:r>
                    </a:p>
                  </a:txBody>
                  <a:tcPr marL="21015" marR="21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реальные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потенциальные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733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зависимости от объекта атаки</a:t>
                      </a:r>
                    </a:p>
                  </a:txBody>
                  <a:tcPr marL="21015" marR="21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информация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финансы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персонал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62753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Классификация угроз экономической безопасности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9648441"/>
      </p:ext>
    </p:extLst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1. </a:t>
            </a:r>
            <a:r>
              <a:rPr lang="ru-RU" sz="1400" dirty="0"/>
              <a:t>Развитие теоретических основ анализа и трактовки экономической безопасности промышленного предприятия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660227"/>
              </p:ext>
            </p:extLst>
          </p:nvPr>
        </p:nvGraphicFramePr>
        <p:xfrm>
          <a:off x="323528" y="915566"/>
          <a:ext cx="8533456" cy="4174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62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3471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Классификация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Разновидности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1890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Размер ожидаемых потерь</a:t>
                      </a:r>
                    </a:p>
                  </a:txBody>
                  <a:tcPr marL="21015" marR="21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угроза катастрофического ущерба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угрозы критического размера убытков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угрозы вызывающие трудности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угрозы приемлемого размера потерь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незначительная угроза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609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Тип ответственности субъектов, деятельность которых может повлиять на финансовое обеспечение компании.</a:t>
                      </a:r>
                    </a:p>
                  </a:txBody>
                  <a:tcPr marL="21015" marR="21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- угрозы, которые могут повлечь за собой применение гражданско-правовых санкций к лицам, их совершившим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- угрозы, которые могут повлечь за собой применение финансовых санкций к лицам, которые их совершили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- угрозы, которые могут повлечь за собой уголовную ответственность перед лицами, их совершившими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1890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Формы проявления</a:t>
                      </a:r>
                    </a:p>
                  </a:txBody>
                  <a:tcPr marL="21015" marR="21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количественные угрозы (связанные с невыполнением планов, ухудшением финансового положения и платежеспособности и т.д.)</a:t>
                      </a:r>
                    </a:p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- качественные угрозы (связанные с изменениями, которые невозможно измерить количественно, а именно: финансовый кризис, банкротство, корпоративные конфликты, замораживание банковских счетов, закрытие внешних рынков и т.д.)</a:t>
                      </a:r>
                    </a:p>
                  </a:txBody>
                  <a:tcPr marL="21015" marR="21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55552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Классификация угроз экономической безопасности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3893292"/>
      </p:ext>
    </p:extLst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013" y="0"/>
            <a:ext cx="9144000" cy="555526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Положение 1. </a:t>
            </a:r>
            <a:r>
              <a:rPr lang="ru-RU" sz="1400" dirty="0"/>
              <a:t>Развитие теоретических основ анализа и трактовки экономической безопасности промышленного предприятия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5552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Характеристика существующих методов оценки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247477"/>
              </p:ext>
            </p:extLst>
          </p:nvPr>
        </p:nvGraphicFramePr>
        <p:xfrm>
          <a:off x="267196" y="987574"/>
          <a:ext cx="8769299" cy="3960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64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243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2484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32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Название </a:t>
                      </a:r>
                    </a:p>
                  </a:txBody>
                  <a:tcPr marL="29310" marR="29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Сущность метода</a:t>
                      </a:r>
                    </a:p>
                  </a:txBody>
                  <a:tcPr marL="29310" marR="29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Недостатки</a:t>
                      </a:r>
                    </a:p>
                  </a:txBody>
                  <a:tcPr marL="29310" marR="29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64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Индикаторный</a:t>
                      </a:r>
                    </a:p>
                  </a:txBody>
                  <a:tcPr marL="29310" marR="29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Методика оценки состоит в сравнении фактических индикаторов деятельности предприятий с их индикаторами или установленными пороговыми значениями</a:t>
                      </a:r>
                    </a:p>
                  </a:txBody>
                  <a:tcPr marL="29310" marR="29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Уровень точности индикатора является проблемой, которая заключается в том, что на сегодняшний момент времени отсутствует методическая база определения индикаторов, учитывающих особенности деятельности предприятия</a:t>
                      </a:r>
                    </a:p>
                  </a:txBody>
                  <a:tcPr marL="29310" marR="29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97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Экономико-математический</a:t>
                      </a:r>
                    </a:p>
                  </a:txBody>
                  <a:tcPr marL="29310" marR="29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Методика определения безопасности функционирования экономических субъектов на базе расчета совокупного индекса экономической безопасности предприятия</a:t>
                      </a:r>
                    </a:p>
                  </a:txBody>
                  <a:tcPr marL="29310" marR="29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Отсутствие фиксированного перечня показателей для оптимальной характеристики экономической безопасности субъектов хозяйствования.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Сложность расчетов является сдерживающим фактором для широкого применения этого подхода в практике хозяйствования</a:t>
                      </a:r>
                    </a:p>
                  </a:txBody>
                  <a:tcPr marL="29310" marR="29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64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Ресурсно-функциональный</a:t>
                      </a:r>
                    </a:p>
                  </a:txBody>
                  <a:tcPr marL="29310" marR="29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tx1"/>
                          </a:solidFill>
                        </a:rPr>
                        <a:t>Предлагается высчитывать экономическую безопасность на базе оценки степени использования ресурсов предприятия по каждой функциональной составляющей</a:t>
                      </a:r>
                    </a:p>
                  </a:txBody>
                  <a:tcPr marL="29310" marR="29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</a:rPr>
                        <a:t>Проблема математической формализации большинства показателей, причем некоторые из показателей не подлежат математической формализации вообще</a:t>
                      </a:r>
                    </a:p>
                  </a:txBody>
                  <a:tcPr marL="29310" marR="29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005314"/>
      </p:ext>
    </p:extLst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11211</TotalTime>
  <Words>2103</Words>
  <Application>Microsoft Office PowerPoint</Application>
  <PresentationFormat>Экран (16:9)</PresentationFormat>
  <Paragraphs>420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Воздушный поток</vt:lpstr>
      <vt:lpstr>Презентация PowerPoint</vt:lpstr>
      <vt:lpstr>Цель и задачи исследования</vt:lpstr>
      <vt:lpstr>Презентация PowerPoint</vt:lpstr>
      <vt:lpstr>Положение 1.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Положение 2.</vt:lpstr>
      <vt:lpstr>Презентация PowerPoint</vt:lpstr>
      <vt:lpstr>Презентация PowerPoint</vt:lpstr>
      <vt:lpstr>Положение 3.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Положение 4.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и бизнес-администрирование проекта по расширению перечня оказываемых услуг(на примере   УП «Техносвязь»)</dc:title>
  <dc:creator>180816P</dc:creator>
  <cp:lastModifiedBy>KaMo.by Admin</cp:lastModifiedBy>
  <cp:revision>421</cp:revision>
  <dcterms:created xsi:type="dcterms:W3CDTF">2017-06-11T16:20:13Z</dcterms:created>
  <dcterms:modified xsi:type="dcterms:W3CDTF">2020-06-20T11:08:45Z</dcterms:modified>
</cp:coreProperties>
</file>