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257" r:id="rId2"/>
    <p:sldId id="258" r:id="rId3"/>
    <p:sldId id="259" r:id="rId4"/>
    <p:sldId id="275" r:id="rId5"/>
    <p:sldId id="276" r:id="rId6"/>
    <p:sldId id="277" r:id="rId7"/>
    <p:sldId id="278" r:id="rId8"/>
    <p:sldId id="279" r:id="rId9"/>
    <p:sldId id="280" r:id="rId10"/>
    <p:sldId id="282" r:id="rId11"/>
    <p:sldId id="281" r:id="rId12"/>
    <p:sldId id="283" r:id="rId13"/>
    <p:sldId id="284" r:id="rId14"/>
    <p:sldId id="286" r:id="rId15"/>
    <p:sldId id="285" r:id="rId16"/>
    <p:sldId id="287" r:id="rId17"/>
    <p:sldId id="288" r:id="rId18"/>
    <p:sldId id="289" r:id="rId19"/>
    <p:sldId id="290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04" r:id="rId28"/>
    <p:sldId id="317" r:id="rId29"/>
    <p:sldId id="305" r:id="rId30"/>
    <p:sldId id="316" r:id="rId31"/>
    <p:sldId id="291" r:id="rId32"/>
    <p:sldId id="292" r:id="rId33"/>
    <p:sldId id="293" r:id="rId34"/>
    <p:sldId id="294" r:id="rId35"/>
    <p:sldId id="295" r:id="rId36"/>
    <p:sldId id="296" r:id="rId37"/>
    <p:sldId id="306" r:id="rId38"/>
    <p:sldId id="307" r:id="rId39"/>
    <p:sldId id="308" r:id="rId40"/>
    <p:sldId id="309" r:id="rId41"/>
    <p:sldId id="310" r:id="rId42"/>
    <p:sldId id="311" r:id="rId43"/>
    <p:sldId id="318" r:id="rId44"/>
    <p:sldId id="312" r:id="rId45"/>
    <p:sldId id="313" r:id="rId46"/>
    <p:sldId id="314" r:id="rId47"/>
    <p:sldId id="315" r:id="rId48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nilchanka" initials="d" lastIdx="2" clrIdx="0"/>
  <p:cmAuthor id="1" name="Dom" initials="D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9900"/>
    <a:srgbClr val="33CC33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74" autoAdjust="0"/>
    <p:restoredTop sz="94660"/>
  </p:normalViewPr>
  <p:slideViewPr>
    <p:cSldViewPr>
      <p:cViewPr>
        <p:scale>
          <a:sx n="66" d="100"/>
          <a:sy n="66" d="100"/>
        </p:scale>
        <p:origin x="-3078" y="-12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commentAuthors" Target="commentAuthors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18A917-158B-4E9C-A673-6876D6530A7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A94AE67-F3A3-401E-ADAA-ED8D905A0CF6}">
      <dgm:prSet phldrT="[Текст]"/>
      <dgm:spPr/>
      <dgm:t>
        <a:bodyPr/>
        <a:lstStyle/>
        <a:p>
          <a:r>
            <a:rPr lang="ru-RU" i="1" dirty="0" smtClean="0">
              <a:latin typeface="Times New Roman" pitchFamily="18" charset="0"/>
              <a:cs typeface="Times New Roman" pitchFamily="18" charset="0"/>
            </a:rPr>
            <a:t>знания, опыт и объекты интеллектуальной собственности </a:t>
          </a:r>
          <a:endParaRPr lang="ru-RU" dirty="0"/>
        </a:p>
      </dgm:t>
    </dgm:pt>
    <dgm:pt modelId="{39512CD3-2F5F-46D4-B0FB-BE6F51ECFE55}" type="parTrans" cxnId="{611A9CE1-2A40-4523-9867-F5A30C08A57A}">
      <dgm:prSet/>
      <dgm:spPr/>
      <dgm:t>
        <a:bodyPr/>
        <a:lstStyle/>
        <a:p>
          <a:endParaRPr lang="ru-RU"/>
        </a:p>
      </dgm:t>
    </dgm:pt>
    <dgm:pt modelId="{2488D2F3-8544-485E-9DD3-40BFBA348F99}" type="sibTrans" cxnId="{611A9CE1-2A40-4523-9867-F5A30C08A57A}">
      <dgm:prSet/>
      <dgm:spPr/>
      <dgm:t>
        <a:bodyPr/>
        <a:lstStyle/>
        <a:p>
          <a:endParaRPr lang="ru-RU"/>
        </a:p>
      </dgm:t>
    </dgm:pt>
    <dgm:pt modelId="{CD8C4E97-1C21-458E-A901-81917013DE5F}">
      <dgm:prSet phldrT="[Текст]" custT="1"/>
      <dgm:spPr/>
      <dgm:t>
        <a:bodyPr/>
        <a:lstStyle/>
        <a:p>
          <a:r>
            <a:rPr lang="ru-RU" sz="1700" dirty="0" smtClean="0">
              <a:latin typeface="Times New Roman" pitchFamily="18" charset="0"/>
              <a:cs typeface="Times New Roman" pitchFamily="18" charset="0"/>
            </a:rPr>
            <a:t>число исследователей выполняющих НИОКР на 1000 занятого населения в эквиваленте полной занятости в стране;</a:t>
          </a:r>
          <a:endParaRPr lang="ru-RU" sz="1700" dirty="0"/>
        </a:p>
      </dgm:t>
    </dgm:pt>
    <dgm:pt modelId="{7FD0ED37-043E-4F6B-B827-37DAA1103CCB}" type="parTrans" cxnId="{2933DD6F-26C8-4D2D-9C9B-30CE2A939388}">
      <dgm:prSet/>
      <dgm:spPr/>
      <dgm:t>
        <a:bodyPr/>
        <a:lstStyle/>
        <a:p>
          <a:endParaRPr lang="ru-RU"/>
        </a:p>
      </dgm:t>
    </dgm:pt>
    <dgm:pt modelId="{CE15759E-51C6-45D4-B0A5-93CFD534185A}" type="sibTrans" cxnId="{2933DD6F-26C8-4D2D-9C9B-30CE2A939388}">
      <dgm:prSet/>
      <dgm:spPr/>
      <dgm:t>
        <a:bodyPr/>
        <a:lstStyle/>
        <a:p>
          <a:endParaRPr lang="ru-RU"/>
        </a:p>
      </dgm:t>
    </dgm:pt>
    <dgm:pt modelId="{8BD7CB8F-FD9C-467F-8394-4682DCAD4CDC}">
      <dgm:prSet phldrT="[Текст]"/>
      <dgm:spPr/>
      <dgm:t>
        <a:bodyPr/>
        <a:lstStyle/>
        <a:p>
          <a:r>
            <a:rPr lang="ru-RU" i="1" dirty="0" smtClean="0">
              <a:latin typeface="Times New Roman" pitchFamily="18" charset="0"/>
              <a:cs typeface="Times New Roman" pitchFamily="18" charset="0"/>
            </a:rPr>
            <a:t>продукция и услуги различной наукоемкости</a:t>
          </a:r>
          <a:endParaRPr lang="ru-RU" dirty="0"/>
        </a:p>
      </dgm:t>
    </dgm:pt>
    <dgm:pt modelId="{633123D2-94C2-4863-AD25-2E3C40249581}" type="parTrans" cxnId="{11520972-B264-4902-B428-8AB45039949F}">
      <dgm:prSet/>
      <dgm:spPr/>
      <dgm:t>
        <a:bodyPr/>
        <a:lstStyle/>
        <a:p>
          <a:endParaRPr lang="ru-RU"/>
        </a:p>
      </dgm:t>
    </dgm:pt>
    <dgm:pt modelId="{30561F14-3BFA-4082-942B-380CFFBCC40B}" type="sibTrans" cxnId="{11520972-B264-4902-B428-8AB45039949F}">
      <dgm:prSet/>
      <dgm:spPr/>
      <dgm:t>
        <a:bodyPr/>
        <a:lstStyle/>
        <a:p>
          <a:endParaRPr lang="ru-RU"/>
        </a:p>
      </dgm:t>
    </dgm:pt>
    <dgm:pt modelId="{5B46396C-5BAE-421E-BAF9-42B5C6C78A3D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темп изменения ВВП на душу населения страны;</a:t>
          </a:r>
          <a:endParaRPr lang="ru-RU" sz="1600" dirty="0"/>
        </a:p>
      </dgm:t>
    </dgm:pt>
    <dgm:pt modelId="{63EF1A63-30DC-4CBA-AA8B-19E8B517B925}" type="parTrans" cxnId="{5394229F-AB70-4B0B-9A85-DA215A1680FB}">
      <dgm:prSet/>
      <dgm:spPr/>
      <dgm:t>
        <a:bodyPr/>
        <a:lstStyle/>
        <a:p>
          <a:endParaRPr lang="ru-RU"/>
        </a:p>
      </dgm:t>
    </dgm:pt>
    <dgm:pt modelId="{CB6F63AF-895F-4E02-8208-D19C62400585}" type="sibTrans" cxnId="{5394229F-AB70-4B0B-9A85-DA215A1680FB}">
      <dgm:prSet/>
      <dgm:spPr/>
      <dgm:t>
        <a:bodyPr/>
        <a:lstStyle/>
        <a:p>
          <a:endParaRPr lang="ru-RU"/>
        </a:p>
      </dgm:t>
    </dgm:pt>
    <dgm:pt modelId="{BF60B939-E150-4B9D-8898-A0BE3DBFB7EC}">
      <dgm:prSet phldrT="[Текст]" custT="1"/>
      <dgm:spPr/>
      <dgm:t>
        <a:bodyPr/>
        <a:lstStyle/>
        <a:p>
          <a:r>
            <a:rPr lang="ru-RU" sz="1700" dirty="0" smtClean="0">
              <a:latin typeface="Times New Roman" pitchFamily="18" charset="0"/>
              <a:cs typeface="Times New Roman" pitchFamily="18" charset="0"/>
            </a:rPr>
            <a:t> наукоемкость ВВП страны;</a:t>
          </a:r>
          <a:endParaRPr lang="ru-RU" sz="1700" dirty="0"/>
        </a:p>
      </dgm:t>
    </dgm:pt>
    <dgm:pt modelId="{CFEA708F-B1A7-4383-8D78-0E6835405CB1}" type="parTrans" cxnId="{E4475D1A-4087-4736-82A9-36C39E01585D}">
      <dgm:prSet/>
      <dgm:spPr/>
      <dgm:t>
        <a:bodyPr/>
        <a:lstStyle/>
        <a:p>
          <a:endParaRPr lang="ru-RU"/>
        </a:p>
      </dgm:t>
    </dgm:pt>
    <dgm:pt modelId="{A8D0AD4C-5D6E-4166-9D9B-2F7970A6A1BD}" type="sibTrans" cxnId="{E4475D1A-4087-4736-82A9-36C39E01585D}">
      <dgm:prSet/>
      <dgm:spPr/>
      <dgm:t>
        <a:bodyPr/>
        <a:lstStyle/>
        <a:p>
          <a:endParaRPr lang="ru-RU"/>
        </a:p>
      </dgm:t>
    </dgm:pt>
    <dgm:pt modelId="{AF0DDD8D-C17D-48E6-9D2A-59993570928F}">
      <dgm:prSet phldrT="[Текст]" custT="1"/>
      <dgm:spPr/>
      <dgm:t>
        <a:bodyPr/>
        <a:lstStyle/>
        <a:p>
          <a:r>
            <a:rPr lang="ru-RU" sz="1700" dirty="0" smtClean="0">
              <a:latin typeface="Times New Roman" pitchFamily="18" charset="0"/>
              <a:cs typeface="Times New Roman" pitchFamily="18" charset="0"/>
            </a:rPr>
            <a:t>доля страны в мировом количестве патентных заявок;</a:t>
          </a:r>
          <a:endParaRPr lang="ru-RU" sz="1700" dirty="0"/>
        </a:p>
      </dgm:t>
    </dgm:pt>
    <dgm:pt modelId="{44BE7F3C-94BE-4CC7-BE09-BAAE05C790C0}" type="parTrans" cxnId="{4A9224C9-6B8F-4C5E-9920-98A76E5C20A0}">
      <dgm:prSet/>
      <dgm:spPr/>
      <dgm:t>
        <a:bodyPr/>
        <a:lstStyle/>
        <a:p>
          <a:endParaRPr lang="ru-RU"/>
        </a:p>
      </dgm:t>
    </dgm:pt>
    <dgm:pt modelId="{50FB8425-4247-47C8-A058-9324D603CB6C}" type="sibTrans" cxnId="{4A9224C9-6B8F-4C5E-9920-98A76E5C20A0}">
      <dgm:prSet/>
      <dgm:spPr/>
      <dgm:t>
        <a:bodyPr/>
        <a:lstStyle/>
        <a:p>
          <a:endParaRPr lang="ru-RU"/>
        </a:p>
      </dgm:t>
    </dgm:pt>
    <dgm:pt modelId="{B95F8FD4-0C8D-41AD-96B8-50D95E64FF49}">
      <dgm:prSet phldrT="[Текст]" custT="1"/>
      <dgm:spPr/>
      <dgm:t>
        <a:bodyPr/>
        <a:lstStyle/>
        <a:p>
          <a:r>
            <a:rPr lang="ru-RU" sz="1700" dirty="0" smtClean="0">
              <a:latin typeface="Times New Roman" pitchFamily="18" charset="0"/>
              <a:cs typeface="Times New Roman" pitchFamily="18" charset="0"/>
            </a:rPr>
            <a:t>величина экспорта ОИС к ВВП страны и экспорту услуг;</a:t>
          </a:r>
          <a:endParaRPr lang="ru-RU" sz="1700" dirty="0"/>
        </a:p>
      </dgm:t>
    </dgm:pt>
    <dgm:pt modelId="{0F46EBA8-CF7F-4989-9742-2C3CAFA6B163}" type="parTrans" cxnId="{AE8D93B0-2F86-4320-B984-CA59B1E48125}">
      <dgm:prSet/>
      <dgm:spPr/>
      <dgm:t>
        <a:bodyPr/>
        <a:lstStyle/>
        <a:p>
          <a:endParaRPr lang="ru-RU"/>
        </a:p>
      </dgm:t>
    </dgm:pt>
    <dgm:pt modelId="{2903BC2B-CD21-400E-B13D-38A1BBEE9B04}" type="sibTrans" cxnId="{AE8D93B0-2F86-4320-B984-CA59B1E48125}">
      <dgm:prSet/>
      <dgm:spPr/>
      <dgm:t>
        <a:bodyPr/>
        <a:lstStyle/>
        <a:p>
          <a:endParaRPr lang="ru-RU"/>
        </a:p>
      </dgm:t>
    </dgm:pt>
    <dgm:pt modelId="{DFE56541-FCF8-4466-9E26-9147900DB746}">
      <dgm:prSet phldrT="[Текст]" custT="1"/>
      <dgm:spPr/>
      <dgm:t>
        <a:bodyPr/>
        <a:lstStyle/>
        <a:p>
          <a:r>
            <a:rPr lang="ru-RU" sz="1700" dirty="0" smtClean="0">
              <a:latin typeface="Times New Roman" pitchFamily="18" charset="0"/>
              <a:cs typeface="Times New Roman" pitchFamily="18" charset="0"/>
            </a:rPr>
            <a:t>коэффициент международной патентной активности;</a:t>
          </a:r>
          <a:endParaRPr lang="ru-RU" sz="1700" dirty="0"/>
        </a:p>
      </dgm:t>
    </dgm:pt>
    <dgm:pt modelId="{D7EB8172-43A3-41BE-A665-FE193FD678B6}" type="parTrans" cxnId="{F6487C57-66AF-410D-B235-A047092FD288}">
      <dgm:prSet/>
      <dgm:spPr/>
      <dgm:t>
        <a:bodyPr/>
        <a:lstStyle/>
        <a:p>
          <a:endParaRPr lang="ru-RU"/>
        </a:p>
      </dgm:t>
    </dgm:pt>
    <dgm:pt modelId="{AE01C188-3567-42D9-B641-8085ABFA1495}" type="sibTrans" cxnId="{F6487C57-66AF-410D-B235-A047092FD288}">
      <dgm:prSet/>
      <dgm:spPr/>
      <dgm:t>
        <a:bodyPr/>
        <a:lstStyle/>
        <a:p>
          <a:endParaRPr lang="ru-RU"/>
        </a:p>
      </dgm:t>
    </dgm:pt>
    <dgm:pt modelId="{DBDF7B97-52FB-464F-8064-773665BED86A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доля поступивших прямых иностранных инвестиций в страну;</a:t>
          </a:r>
          <a:endParaRPr lang="ru-RU" sz="1600" dirty="0"/>
        </a:p>
      </dgm:t>
    </dgm:pt>
    <dgm:pt modelId="{30A0E71C-D7FB-43F3-8CC4-4E260E92EB43}" type="parTrans" cxnId="{B7E8E047-B8A5-47ED-A304-1BFF0071F64A}">
      <dgm:prSet/>
      <dgm:spPr/>
      <dgm:t>
        <a:bodyPr/>
        <a:lstStyle/>
        <a:p>
          <a:endParaRPr lang="ru-RU"/>
        </a:p>
      </dgm:t>
    </dgm:pt>
    <dgm:pt modelId="{2A1A35DE-68BA-43F1-A5C2-E57B0440EF64}" type="sibTrans" cxnId="{B7E8E047-B8A5-47ED-A304-1BFF0071F64A}">
      <dgm:prSet/>
      <dgm:spPr/>
      <dgm:t>
        <a:bodyPr/>
        <a:lstStyle/>
        <a:p>
          <a:endParaRPr lang="ru-RU"/>
        </a:p>
      </dgm:t>
    </dgm:pt>
    <dgm:pt modelId="{8F4ACEB6-B83B-4688-9610-0F654045922C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доля материнских компаний и иностранных аффилированных структур на территории страны;</a:t>
          </a:r>
          <a:endParaRPr lang="ru-RU" sz="1600" dirty="0"/>
        </a:p>
      </dgm:t>
    </dgm:pt>
    <dgm:pt modelId="{4CD22AEC-0570-4CBC-A83D-D4A8377AF2B8}" type="parTrans" cxnId="{5A5BDD92-DA71-4776-9616-11CFACC85761}">
      <dgm:prSet/>
      <dgm:spPr/>
      <dgm:t>
        <a:bodyPr/>
        <a:lstStyle/>
        <a:p>
          <a:endParaRPr lang="ru-RU"/>
        </a:p>
      </dgm:t>
    </dgm:pt>
    <dgm:pt modelId="{0F70B5B1-99E5-4C0B-9788-4A0166FB8909}" type="sibTrans" cxnId="{5A5BDD92-DA71-4776-9616-11CFACC85761}">
      <dgm:prSet/>
      <dgm:spPr/>
      <dgm:t>
        <a:bodyPr/>
        <a:lstStyle/>
        <a:p>
          <a:endParaRPr lang="ru-RU"/>
        </a:p>
      </dgm:t>
    </dgm:pt>
    <dgm:pt modelId="{07A8310B-3204-44DD-9135-432C98F73DC7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рост производительности труда в стране;</a:t>
          </a:r>
          <a:endParaRPr lang="ru-RU" sz="1600" dirty="0"/>
        </a:p>
      </dgm:t>
    </dgm:pt>
    <dgm:pt modelId="{2CB24CD2-EB86-4752-8D97-4AACB4E84D80}" type="parTrans" cxnId="{7869B5C2-AAA2-4363-A6EA-11EA25C8D0C4}">
      <dgm:prSet/>
      <dgm:spPr/>
      <dgm:t>
        <a:bodyPr/>
        <a:lstStyle/>
        <a:p>
          <a:endParaRPr lang="ru-RU"/>
        </a:p>
      </dgm:t>
    </dgm:pt>
    <dgm:pt modelId="{0C1B4B94-F922-457C-800B-169956E4E436}" type="sibTrans" cxnId="{7869B5C2-AAA2-4363-A6EA-11EA25C8D0C4}">
      <dgm:prSet/>
      <dgm:spPr/>
      <dgm:t>
        <a:bodyPr/>
        <a:lstStyle/>
        <a:p>
          <a:endParaRPr lang="ru-RU"/>
        </a:p>
      </dgm:t>
    </dgm:pt>
    <dgm:pt modelId="{DF370B2D-29E9-4D4A-85AB-FCEA509F614F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доля экспорта высокотехнологичных товаров в общем объеме экспорта товаров перерабатывающей промышленности страны;</a:t>
          </a:r>
          <a:endParaRPr lang="ru-RU" sz="1600" dirty="0"/>
        </a:p>
      </dgm:t>
    </dgm:pt>
    <dgm:pt modelId="{A297F22F-51BB-4030-A2F9-2227F1695C33}" type="parTrans" cxnId="{29F5F700-A688-43DB-999D-A34C91B21378}">
      <dgm:prSet/>
      <dgm:spPr/>
      <dgm:t>
        <a:bodyPr/>
        <a:lstStyle/>
        <a:p>
          <a:endParaRPr lang="ru-RU"/>
        </a:p>
      </dgm:t>
    </dgm:pt>
    <dgm:pt modelId="{BFB9E587-26FF-4790-8851-1E44AEB467F0}" type="sibTrans" cxnId="{29F5F700-A688-43DB-999D-A34C91B21378}">
      <dgm:prSet/>
      <dgm:spPr/>
      <dgm:t>
        <a:bodyPr/>
        <a:lstStyle/>
        <a:p>
          <a:endParaRPr lang="ru-RU"/>
        </a:p>
      </dgm:t>
    </dgm:pt>
    <dgm:pt modelId="{FD775C1A-FCF4-45EC-BD66-F10200F67714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доля экспорта высокотехнологичных услуг в общем объеме экспорта услуг в стране.</a:t>
          </a:r>
          <a:endParaRPr lang="ru-RU" sz="1600" dirty="0"/>
        </a:p>
      </dgm:t>
    </dgm:pt>
    <dgm:pt modelId="{FE81F988-3B03-49A9-A609-6CA7414576DB}" type="parTrans" cxnId="{D981166A-D5AC-4BC1-BA83-E24FA529F471}">
      <dgm:prSet/>
      <dgm:spPr/>
      <dgm:t>
        <a:bodyPr/>
        <a:lstStyle/>
        <a:p>
          <a:endParaRPr lang="ru-RU"/>
        </a:p>
      </dgm:t>
    </dgm:pt>
    <dgm:pt modelId="{A4982670-B274-41A1-8E40-E67002C0F6BA}" type="sibTrans" cxnId="{D981166A-D5AC-4BC1-BA83-E24FA529F471}">
      <dgm:prSet/>
      <dgm:spPr/>
      <dgm:t>
        <a:bodyPr/>
        <a:lstStyle/>
        <a:p>
          <a:endParaRPr lang="ru-RU"/>
        </a:p>
      </dgm:t>
    </dgm:pt>
    <dgm:pt modelId="{6F1A0B1B-F74D-4293-B8FC-5204F368FF2D}" type="pres">
      <dgm:prSet presAssocID="{0E18A917-158B-4E9C-A673-6876D6530A7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7AF4B1-6B7E-4C00-833C-F74D9C9F48AE}" type="pres">
      <dgm:prSet presAssocID="{8A94AE67-F3A3-401E-ADAA-ED8D905A0CF6}" presName="linNode" presStyleCnt="0"/>
      <dgm:spPr/>
    </dgm:pt>
    <dgm:pt modelId="{A3CEF7B2-D14F-4EB7-826C-2798F79B30B8}" type="pres">
      <dgm:prSet presAssocID="{8A94AE67-F3A3-401E-ADAA-ED8D905A0CF6}" presName="parentText" presStyleLbl="node1" presStyleIdx="0" presStyleCnt="2" custScaleY="7832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3AA523-A8EF-4F20-A257-FE1967767688}" type="pres">
      <dgm:prSet presAssocID="{8A94AE67-F3A3-401E-ADAA-ED8D905A0CF6}" presName="descendantText" presStyleLbl="alignAccFollowNode1" presStyleIdx="0" presStyleCnt="2" custScaleY="1181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5F771E-D8F6-4CAA-85BF-3B1A5F6DD8CF}" type="pres">
      <dgm:prSet presAssocID="{2488D2F3-8544-485E-9DD3-40BFBA348F99}" presName="sp" presStyleCnt="0"/>
      <dgm:spPr/>
    </dgm:pt>
    <dgm:pt modelId="{6EAA94C8-6FF9-48B6-B007-FC55E6439719}" type="pres">
      <dgm:prSet presAssocID="{8BD7CB8F-FD9C-467F-8394-4682DCAD4CDC}" presName="linNode" presStyleCnt="0"/>
      <dgm:spPr/>
    </dgm:pt>
    <dgm:pt modelId="{8AAEAAAF-A173-4436-A0B4-CA95C7D0190D}" type="pres">
      <dgm:prSet presAssocID="{8BD7CB8F-FD9C-467F-8394-4682DCAD4CDC}" presName="parentText" presStyleLbl="node1" presStyleIdx="1" presStyleCnt="2" custScaleY="8281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577FC0-EFA2-445B-8DA7-2A2371CC25F8}" type="pres">
      <dgm:prSet presAssocID="{8BD7CB8F-FD9C-467F-8394-4682DCAD4CDC}" presName="descendantText" presStyleLbl="alignAccFollowNode1" presStyleIdx="1" presStyleCnt="2" custScaleY="1351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8D93B0-2F86-4320-B984-CA59B1E48125}" srcId="{8A94AE67-F3A3-401E-ADAA-ED8D905A0CF6}" destId="{B95F8FD4-0C8D-41AD-96B8-50D95E64FF49}" srcOrd="4" destOrd="0" parTransId="{0F46EBA8-CF7F-4989-9742-2C3CAFA6B163}" sibTransId="{2903BC2B-CD21-400E-B13D-38A1BBEE9B04}"/>
    <dgm:cxn modelId="{D981166A-D5AC-4BC1-BA83-E24FA529F471}" srcId="{8BD7CB8F-FD9C-467F-8394-4682DCAD4CDC}" destId="{FD775C1A-FCF4-45EC-BD66-F10200F67714}" srcOrd="5" destOrd="0" parTransId="{FE81F988-3B03-49A9-A609-6CA7414576DB}" sibTransId="{A4982670-B274-41A1-8E40-E67002C0F6BA}"/>
    <dgm:cxn modelId="{59E04022-70EA-47E2-978F-B0D1FE7A34C3}" type="presOf" srcId="{8BD7CB8F-FD9C-467F-8394-4682DCAD4CDC}" destId="{8AAEAAAF-A173-4436-A0B4-CA95C7D0190D}" srcOrd="0" destOrd="0" presId="urn:microsoft.com/office/officeart/2005/8/layout/vList5"/>
    <dgm:cxn modelId="{65BD2C12-8192-43A6-AA25-54CA9801793D}" type="presOf" srcId="{FD775C1A-FCF4-45EC-BD66-F10200F67714}" destId="{C6577FC0-EFA2-445B-8DA7-2A2371CC25F8}" srcOrd="0" destOrd="5" presId="urn:microsoft.com/office/officeart/2005/8/layout/vList5"/>
    <dgm:cxn modelId="{A0D35C44-C3D5-492E-9494-119BAD029479}" type="presOf" srcId="{DFE56541-FCF8-4466-9E26-9147900DB746}" destId="{CC3AA523-A8EF-4F20-A257-FE1967767688}" srcOrd="0" destOrd="3" presId="urn:microsoft.com/office/officeart/2005/8/layout/vList5"/>
    <dgm:cxn modelId="{F6487C57-66AF-410D-B235-A047092FD288}" srcId="{8A94AE67-F3A3-401E-ADAA-ED8D905A0CF6}" destId="{DFE56541-FCF8-4466-9E26-9147900DB746}" srcOrd="3" destOrd="0" parTransId="{D7EB8172-43A3-41BE-A665-FE193FD678B6}" sibTransId="{AE01C188-3567-42D9-B641-8085ABFA1495}"/>
    <dgm:cxn modelId="{8E936F05-E914-40ED-A11C-3E311AB87D3C}" type="presOf" srcId="{07A8310B-3204-44DD-9135-432C98F73DC7}" destId="{C6577FC0-EFA2-445B-8DA7-2A2371CC25F8}" srcOrd="0" destOrd="3" presId="urn:microsoft.com/office/officeart/2005/8/layout/vList5"/>
    <dgm:cxn modelId="{AA336C5C-F667-42C4-A873-BF1E29EA8AD7}" type="presOf" srcId="{BF60B939-E150-4B9D-8898-A0BE3DBFB7EC}" destId="{CC3AA523-A8EF-4F20-A257-FE1967767688}" srcOrd="0" destOrd="1" presId="urn:microsoft.com/office/officeart/2005/8/layout/vList5"/>
    <dgm:cxn modelId="{611A9CE1-2A40-4523-9867-F5A30C08A57A}" srcId="{0E18A917-158B-4E9C-A673-6876D6530A75}" destId="{8A94AE67-F3A3-401E-ADAA-ED8D905A0CF6}" srcOrd="0" destOrd="0" parTransId="{39512CD3-2F5F-46D4-B0FB-BE6F51ECFE55}" sibTransId="{2488D2F3-8544-485E-9DD3-40BFBA348F99}"/>
    <dgm:cxn modelId="{2933DD6F-26C8-4D2D-9C9B-30CE2A939388}" srcId="{8A94AE67-F3A3-401E-ADAA-ED8D905A0CF6}" destId="{CD8C4E97-1C21-458E-A901-81917013DE5F}" srcOrd="0" destOrd="0" parTransId="{7FD0ED37-043E-4F6B-B827-37DAA1103CCB}" sibTransId="{CE15759E-51C6-45D4-B0A5-93CFD534185A}"/>
    <dgm:cxn modelId="{5394229F-AB70-4B0B-9A85-DA215A1680FB}" srcId="{8BD7CB8F-FD9C-467F-8394-4682DCAD4CDC}" destId="{5B46396C-5BAE-421E-BAF9-42B5C6C78A3D}" srcOrd="0" destOrd="0" parTransId="{63EF1A63-30DC-4CBA-AA8B-19E8B517B925}" sibTransId="{CB6F63AF-895F-4E02-8208-D19C62400585}"/>
    <dgm:cxn modelId="{E4475D1A-4087-4736-82A9-36C39E01585D}" srcId="{8A94AE67-F3A3-401E-ADAA-ED8D905A0CF6}" destId="{BF60B939-E150-4B9D-8898-A0BE3DBFB7EC}" srcOrd="1" destOrd="0" parTransId="{CFEA708F-B1A7-4383-8D78-0E6835405CB1}" sibTransId="{A8D0AD4C-5D6E-4166-9D9B-2F7970A6A1BD}"/>
    <dgm:cxn modelId="{88166DFB-56B9-493A-8383-F85900144B5E}" type="presOf" srcId="{B95F8FD4-0C8D-41AD-96B8-50D95E64FF49}" destId="{CC3AA523-A8EF-4F20-A257-FE1967767688}" srcOrd="0" destOrd="4" presId="urn:microsoft.com/office/officeart/2005/8/layout/vList5"/>
    <dgm:cxn modelId="{7869B5C2-AAA2-4363-A6EA-11EA25C8D0C4}" srcId="{8BD7CB8F-FD9C-467F-8394-4682DCAD4CDC}" destId="{07A8310B-3204-44DD-9135-432C98F73DC7}" srcOrd="3" destOrd="0" parTransId="{2CB24CD2-EB86-4752-8D97-4AACB4E84D80}" sibTransId="{0C1B4B94-F922-457C-800B-169956E4E436}"/>
    <dgm:cxn modelId="{4A4ADE4D-6CCF-4507-8D75-0ADD3C3A2446}" type="presOf" srcId="{8A94AE67-F3A3-401E-ADAA-ED8D905A0CF6}" destId="{A3CEF7B2-D14F-4EB7-826C-2798F79B30B8}" srcOrd="0" destOrd="0" presId="urn:microsoft.com/office/officeart/2005/8/layout/vList5"/>
    <dgm:cxn modelId="{D666EF85-B527-45F1-8536-D3BD165F1CB7}" type="presOf" srcId="{5B46396C-5BAE-421E-BAF9-42B5C6C78A3D}" destId="{C6577FC0-EFA2-445B-8DA7-2A2371CC25F8}" srcOrd="0" destOrd="0" presId="urn:microsoft.com/office/officeart/2005/8/layout/vList5"/>
    <dgm:cxn modelId="{29F5F700-A688-43DB-999D-A34C91B21378}" srcId="{8BD7CB8F-FD9C-467F-8394-4682DCAD4CDC}" destId="{DF370B2D-29E9-4D4A-85AB-FCEA509F614F}" srcOrd="4" destOrd="0" parTransId="{A297F22F-51BB-4030-A2F9-2227F1695C33}" sibTransId="{BFB9E587-26FF-4790-8851-1E44AEB467F0}"/>
    <dgm:cxn modelId="{11520972-B264-4902-B428-8AB45039949F}" srcId="{0E18A917-158B-4E9C-A673-6876D6530A75}" destId="{8BD7CB8F-FD9C-467F-8394-4682DCAD4CDC}" srcOrd="1" destOrd="0" parTransId="{633123D2-94C2-4863-AD25-2E3C40249581}" sibTransId="{30561F14-3BFA-4082-942B-380CFFBCC40B}"/>
    <dgm:cxn modelId="{AE00927C-DAAA-4EF0-A613-34F9400D8B72}" type="presOf" srcId="{DF370B2D-29E9-4D4A-85AB-FCEA509F614F}" destId="{C6577FC0-EFA2-445B-8DA7-2A2371CC25F8}" srcOrd="0" destOrd="4" presId="urn:microsoft.com/office/officeart/2005/8/layout/vList5"/>
    <dgm:cxn modelId="{0C6B4E71-5159-45A3-81B6-628F4A9951F2}" type="presOf" srcId="{8F4ACEB6-B83B-4688-9610-0F654045922C}" destId="{C6577FC0-EFA2-445B-8DA7-2A2371CC25F8}" srcOrd="0" destOrd="2" presId="urn:microsoft.com/office/officeart/2005/8/layout/vList5"/>
    <dgm:cxn modelId="{F8AE0C61-1B6F-42ED-8E52-D37692AE2014}" type="presOf" srcId="{AF0DDD8D-C17D-48E6-9D2A-59993570928F}" destId="{CC3AA523-A8EF-4F20-A257-FE1967767688}" srcOrd="0" destOrd="2" presId="urn:microsoft.com/office/officeart/2005/8/layout/vList5"/>
    <dgm:cxn modelId="{B7E8E047-B8A5-47ED-A304-1BFF0071F64A}" srcId="{8BD7CB8F-FD9C-467F-8394-4682DCAD4CDC}" destId="{DBDF7B97-52FB-464F-8064-773665BED86A}" srcOrd="1" destOrd="0" parTransId="{30A0E71C-D7FB-43F3-8CC4-4E260E92EB43}" sibTransId="{2A1A35DE-68BA-43F1-A5C2-E57B0440EF64}"/>
    <dgm:cxn modelId="{ACB0F19C-50AE-4744-ACEB-AA8D31B9B9B4}" type="presOf" srcId="{CD8C4E97-1C21-458E-A901-81917013DE5F}" destId="{CC3AA523-A8EF-4F20-A257-FE1967767688}" srcOrd="0" destOrd="0" presId="urn:microsoft.com/office/officeart/2005/8/layout/vList5"/>
    <dgm:cxn modelId="{4A9224C9-6B8F-4C5E-9920-98A76E5C20A0}" srcId="{8A94AE67-F3A3-401E-ADAA-ED8D905A0CF6}" destId="{AF0DDD8D-C17D-48E6-9D2A-59993570928F}" srcOrd="2" destOrd="0" parTransId="{44BE7F3C-94BE-4CC7-BE09-BAAE05C790C0}" sibTransId="{50FB8425-4247-47C8-A058-9324D603CB6C}"/>
    <dgm:cxn modelId="{5A5BDD92-DA71-4776-9616-11CFACC85761}" srcId="{8BD7CB8F-FD9C-467F-8394-4682DCAD4CDC}" destId="{8F4ACEB6-B83B-4688-9610-0F654045922C}" srcOrd="2" destOrd="0" parTransId="{4CD22AEC-0570-4CBC-A83D-D4A8377AF2B8}" sibTransId="{0F70B5B1-99E5-4C0B-9788-4A0166FB8909}"/>
    <dgm:cxn modelId="{6EDAFE26-589D-4A50-9038-52A1C54426E5}" type="presOf" srcId="{DBDF7B97-52FB-464F-8064-773665BED86A}" destId="{C6577FC0-EFA2-445B-8DA7-2A2371CC25F8}" srcOrd="0" destOrd="1" presId="urn:microsoft.com/office/officeart/2005/8/layout/vList5"/>
    <dgm:cxn modelId="{C1192F1E-22B5-468F-94DF-C38180D0D7E2}" type="presOf" srcId="{0E18A917-158B-4E9C-A673-6876D6530A75}" destId="{6F1A0B1B-F74D-4293-B8FC-5204F368FF2D}" srcOrd="0" destOrd="0" presId="urn:microsoft.com/office/officeart/2005/8/layout/vList5"/>
    <dgm:cxn modelId="{C48EBF5A-0AD2-4085-8A9B-1D6BAB2DBED6}" type="presParOf" srcId="{6F1A0B1B-F74D-4293-B8FC-5204F368FF2D}" destId="{207AF4B1-6B7E-4C00-833C-F74D9C9F48AE}" srcOrd="0" destOrd="0" presId="urn:microsoft.com/office/officeart/2005/8/layout/vList5"/>
    <dgm:cxn modelId="{D180EC02-7DB4-4F4C-B1AF-E62CD2CB4D8A}" type="presParOf" srcId="{207AF4B1-6B7E-4C00-833C-F74D9C9F48AE}" destId="{A3CEF7B2-D14F-4EB7-826C-2798F79B30B8}" srcOrd="0" destOrd="0" presId="urn:microsoft.com/office/officeart/2005/8/layout/vList5"/>
    <dgm:cxn modelId="{C65251D3-033B-452F-A135-8CA784B1B33A}" type="presParOf" srcId="{207AF4B1-6B7E-4C00-833C-F74D9C9F48AE}" destId="{CC3AA523-A8EF-4F20-A257-FE1967767688}" srcOrd="1" destOrd="0" presId="urn:microsoft.com/office/officeart/2005/8/layout/vList5"/>
    <dgm:cxn modelId="{2329CBC7-AB06-4971-AE92-153922A7E343}" type="presParOf" srcId="{6F1A0B1B-F74D-4293-B8FC-5204F368FF2D}" destId="{305F771E-D8F6-4CAA-85BF-3B1A5F6DD8CF}" srcOrd="1" destOrd="0" presId="urn:microsoft.com/office/officeart/2005/8/layout/vList5"/>
    <dgm:cxn modelId="{D09FBB01-B47F-467D-A78B-83CBCE9527E3}" type="presParOf" srcId="{6F1A0B1B-F74D-4293-B8FC-5204F368FF2D}" destId="{6EAA94C8-6FF9-48B6-B007-FC55E6439719}" srcOrd="2" destOrd="0" presId="urn:microsoft.com/office/officeart/2005/8/layout/vList5"/>
    <dgm:cxn modelId="{2CFE06BE-EE25-4C67-BE00-B31F0B629DE2}" type="presParOf" srcId="{6EAA94C8-6FF9-48B6-B007-FC55E6439719}" destId="{8AAEAAAF-A173-4436-A0B4-CA95C7D0190D}" srcOrd="0" destOrd="0" presId="urn:microsoft.com/office/officeart/2005/8/layout/vList5"/>
    <dgm:cxn modelId="{AA5CF4A9-202C-4492-BE4D-CB85C668DEFF}" type="presParOf" srcId="{6EAA94C8-6FF9-48B6-B007-FC55E6439719}" destId="{C6577FC0-EFA2-445B-8DA7-2A2371CC25F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7EE1F6A-1D9E-4F37-8423-FA492A7B6728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ECF994-2B16-448C-9247-9166984D945A}">
      <dgm:prSet phldrT="[Текст]" custT="1"/>
      <dgm:spPr>
        <a:ln>
          <a:solidFill>
            <a:srgbClr val="FF9933"/>
          </a:solidFill>
        </a:ln>
      </dgm:spPr>
      <dgm:t>
        <a:bodyPr vert="vert270"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Развивающихся и стран с переходной экономикой 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D8128854-D551-4B75-B750-825FF915F173}" type="parTrans" cxnId="{39567314-577E-4FD4-8513-8B14EE5A53CC}">
      <dgm:prSet/>
      <dgm:spPr/>
      <dgm:t>
        <a:bodyPr/>
        <a:lstStyle/>
        <a:p>
          <a:endParaRPr lang="ru-RU"/>
        </a:p>
      </dgm:t>
    </dgm:pt>
    <dgm:pt modelId="{47D454CD-BDEF-4A9B-8F78-F38C3042D7F5}" type="sibTrans" cxnId="{39567314-577E-4FD4-8513-8B14EE5A53CC}">
      <dgm:prSet/>
      <dgm:spPr/>
      <dgm:t>
        <a:bodyPr/>
        <a:lstStyle/>
        <a:p>
          <a:endParaRPr lang="ru-RU"/>
        </a:p>
      </dgm:t>
    </dgm:pt>
    <dgm:pt modelId="{8B7E2E77-50B1-4EF5-8CE7-FC4DCEA6A6C5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различные виды технологических пакетов;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FD69992-4699-490B-AD5A-582CA7B141F4}" type="parTrans" cxnId="{11E993C9-5570-484A-8117-3397DB119AD3}">
      <dgm:prSet/>
      <dgm:spPr/>
      <dgm:t>
        <a:bodyPr/>
        <a:lstStyle/>
        <a:p>
          <a:endParaRPr lang="ru-RU"/>
        </a:p>
      </dgm:t>
    </dgm:pt>
    <dgm:pt modelId="{0A9D1418-F448-4218-A587-8B9A72080D2E}" type="sibTrans" cxnId="{11E993C9-5570-484A-8117-3397DB119AD3}">
      <dgm:prSet/>
      <dgm:spPr/>
      <dgm:t>
        <a:bodyPr/>
        <a:lstStyle/>
        <a:p>
          <a:endParaRPr lang="ru-RU"/>
        </a:p>
      </dgm:t>
    </dgm:pt>
    <dgm:pt modelId="{6F7F360F-DC8E-491F-BA8D-F64FA4BF25F0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ориентация на страны независимо от их географического расположения с кросс-культурными сходствами и различиями, имеющие различный уровень технологического развития;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677D006B-FE32-4E62-A773-0286C8C40F77}" type="parTrans" cxnId="{A3DB34C9-53B4-4906-BBBD-0C1A17287D8D}">
      <dgm:prSet/>
      <dgm:spPr/>
      <dgm:t>
        <a:bodyPr/>
        <a:lstStyle/>
        <a:p>
          <a:endParaRPr lang="ru-RU"/>
        </a:p>
      </dgm:t>
    </dgm:pt>
    <dgm:pt modelId="{510A067F-9E5C-4EE9-BBDF-E52B66590AB7}" type="sibTrans" cxnId="{A3DB34C9-53B4-4906-BBBD-0C1A17287D8D}">
      <dgm:prSet/>
      <dgm:spPr/>
      <dgm:t>
        <a:bodyPr/>
        <a:lstStyle/>
        <a:p>
          <a:endParaRPr lang="ru-RU"/>
        </a:p>
      </dgm:t>
    </dgm:pt>
    <dgm:pt modelId="{F8257291-5B86-489E-B001-EAFC0BCB8411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использование наступательной и индивидуальной конкурентных стратегий;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32D53915-A3BD-4FD0-AB87-E4FF9B325688}" type="parTrans" cxnId="{78C84DAF-18FB-41BB-9D1C-EB0AE9995C34}">
      <dgm:prSet/>
      <dgm:spPr/>
      <dgm:t>
        <a:bodyPr/>
        <a:lstStyle/>
        <a:p>
          <a:endParaRPr lang="ru-RU"/>
        </a:p>
      </dgm:t>
    </dgm:pt>
    <dgm:pt modelId="{D0FDB46D-836F-4EFC-988D-052D9F6D9B8E}" type="sibTrans" cxnId="{78C84DAF-18FB-41BB-9D1C-EB0AE9995C34}">
      <dgm:prSet/>
      <dgm:spPr/>
      <dgm:t>
        <a:bodyPr/>
        <a:lstStyle/>
        <a:p>
          <a:endParaRPr lang="ru-RU"/>
        </a:p>
      </dgm:t>
    </dgm:pt>
    <dgm:pt modelId="{75F6EE13-C091-4847-ABD3-509CB6E7818C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рыночное ценообразование.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9ADAD6D-1CDF-4FFF-8D5C-95046802540F}" type="parTrans" cxnId="{A2A9797F-7710-4FAD-9683-2F2DCD4D3F67}">
      <dgm:prSet/>
      <dgm:spPr/>
      <dgm:t>
        <a:bodyPr/>
        <a:lstStyle/>
        <a:p>
          <a:endParaRPr lang="ru-RU"/>
        </a:p>
      </dgm:t>
    </dgm:pt>
    <dgm:pt modelId="{384C3475-1E04-417F-AECD-EC76B6BC7293}" type="sibTrans" cxnId="{A2A9797F-7710-4FAD-9683-2F2DCD4D3F67}">
      <dgm:prSet/>
      <dgm:spPr/>
      <dgm:t>
        <a:bodyPr/>
        <a:lstStyle/>
        <a:p>
          <a:endParaRPr lang="ru-RU"/>
        </a:p>
      </dgm:t>
    </dgm:pt>
    <dgm:pt modelId="{06CC8D73-2EFC-4024-A447-61DDEA6754BB}" type="pres">
      <dgm:prSet presAssocID="{27EE1F6A-1D9E-4F37-8423-FA492A7B6728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AF0203-2A8C-4179-B0EC-F7755053BF94}" type="pres">
      <dgm:prSet presAssocID="{F2ECF994-2B16-448C-9247-9166984D945A}" presName="circle1" presStyleLbl="node1" presStyleIdx="0" presStyleCnt="1" custScaleX="29971" custScaleY="49422" custLinFactNeighborX="-2080" custLinFactNeighborY="26000"/>
      <dgm:spPr>
        <a:solidFill>
          <a:srgbClr val="FF9933"/>
        </a:solidFill>
      </dgm:spPr>
    </dgm:pt>
    <dgm:pt modelId="{3186E49B-82EE-4013-9812-C8D22F7E4F13}" type="pres">
      <dgm:prSet presAssocID="{F2ECF994-2B16-448C-9247-9166984D945A}" presName="space" presStyleCnt="0"/>
      <dgm:spPr/>
    </dgm:pt>
    <dgm:pt modelId="{249980F8-EB27-4DEE-A4A7-D376EF3D8233}" type="pres">
      <dgm:prSet presAssocID="{F2ECF994-2B16-448C-9247-9166984D945A}" presName="rect1" presStyleLbl="alignAcc1" presStyleIdx="0" presStyleCnt="1" custScaleX="124504" custLinFactNeighborX="8251"/>
      <dgm:spPr/>
      <dgm:t>
        <a:bodyPr/>
        <a:lstStyle/>
        <a:p>
          <a:endParaRPr lang="ru-RU"/>
        </a:p>
      </dgm:t>
    </dgm:pt>
    <dgm:pt modelId="{07222E68-253B-4E61-85A6-2596C786D07F}" type="pres">
      <dgm:prSet presAssocID="{F2ECF994-2B16-448C-9247-9166984D945A}" presName="rect1ParTx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50CCB4-BF93-4737-999B-AC66CF1FC50D}" type="pres">
      <dgm:prSet presAssocID="{F2ECF994-2B16-448C-9247-9166984D945A}" presName="rect1ChTx" presStyleLbl="alignAcc1" presStyleIdx="0" presStyleCnt="1" custScaleX="173462" custLinFactNeighborX="44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FDA6FEB-07BC-4670-A646-EFCA91BA32FC}" type="presOf" srcId="{75F6EE13-C091-4847-ABD3-509CB6E7818C}" destId="{F850CCB4-BF93-4737-999B-AC66CF1FC50D}" srcOrd="0" destOrd="3" presId="urn:microsoft.com/office/officeart/2005/8/layout/target3"/>
    <dgm:cxn modelId="{71C6C601-47A6-4878-B1FC-35A35327ADC2}" type="presOf" srcId="{27EE1F6A-1D9E-4F37-8423-FA492A7B6728}" destId="{06CC8D73-2EFC-4024-A447-61DDEA6754BB}" srcOrd="0" destOrd="0" presId="urn:microsoft.com/office/officeart/2005/8/layout/target3"/>
    <dgm:cxn modelId="{25AEA340-B738-4D5F-95CE-1E61C58835FE}" type="presOf" srcId="{F2ECF994-2B16-448C-9247-9166984D945A}" destId="{07222E68-253B-4E61-85A6-2596C786D07F}" srcOrd="1" destOrd="0" presId="urn:microsoft.com/office/officeart/2005/8/layout/target3"/>
    <dgm:cxn modelId="{282683B9-436E-4A83-A7B4-BC11086A3B8E}" type="presOf" srcId="{6F7F360F-DC8E-491F-BA8D-F64FA4BF25F0}" destId="{F850CCB4-BF93-4737-999B-AC66CF1FC50D}" srcOrd="0" destOrd="1" presId="urn:microsoft.com/office/officeart/2005/8/layout/target3"/>
    <dgm:cxn modelId="{A3DB34C9-53B4-4906-BBBD-0C1A17287D8D}" srcId="{F2ECF994-2B16-448C-9247-9166984D945A}" destId="{6F7F360F-DC8E-491F-BA8D-F64FA4BF25F0}" srcOrd="1" destOrd="0" parTransId="{677D006B-FE32-4E62-A773-0286C8C40F77}" sibTransId="{510A067F-9E5C-4EE9-BBDF-E52B66590AB7}"/>
    <dgm:cxn modelId="{11E993C9-5570-484A-8117-3397DB119AD3}" srcId="{F2ECF994-2B16-448C-9247-9166984D945A}" destId="{8B7E2E77-50B1-4EF5-8CE7-FC4DCEA6A6C5}" srcOrd="0" destOrd="0" parTransId="{EFD69992-4699-490B-AD5A-582CA7B141F4}" sibTransId="{0A9D1418-F448-4218-A587-8B9A72080D2E}"/>
    <dgm:cxn modelId="{D4C861F6-4364-4E45-AFFA-6551C8F79240}" type="presOf" srcId="{F2ECF994-2B16-448C-9247-9166984D945A}" destId="{249980F8-EB27-4DEE-A4A7-D376EF3D8233}" srcOrd="0" destOrd="0" presId="urn:microsoft.com/office/officeart/2005/8/layout/target3"/>
    <dgm:cxn modelId="{39567314-577E-4FD4-8513-8B14EE5A53CC}" srcId="{27EE1F6A-1D9E-4F37-8423-FA492A7B6728}" destId="{F2ECF994-2B16-448C-9247-9166984D945A}" srcOrd="0" destOrd="0" parTransId="{D8128854-D551-4B75-B750-825FF915F173}" sibTransId="{47D454CD-BDEF-4A9B-8F78-F38C3042D7F5}"/>
    <dgm:cxn modelId="{F3DFBC20-6047-4DA2-8083-094E43AC16CE}" type="presOf" srcId="{8B7E2E77-50B1-4EF5-8CE7-FC4DCEA6A6C5}" destId="{F850CCB4-BF93-4737-999B-AC66CF1FC50D}" srcOrd="0" destOrd="0" presId="urn:microsoft.com/office/officeart/2005/8/layout/target3"/>
    <dgm:cxn modelId="{6ADF2AC2-DDA9-4E22-890C-AE3471B7D4B6}" type="presOf" srcId="{F8257291-5B86-489E-B001-EAFC0BCB8411}" destId="{F850CCB4-BF93-4737-999B-AC66CF1FC50D}" srcOrd="0" destOrd="2" presId="urn:microsoft.com/office/officeart/2005/8/layout/target3"/>
    <dgm:cxn modelId="{78C84DAF-18FB-41BB-9D1C-EB0AE9995C34}" srcId="{F2ECF994-2B16-448C-9247-9166984D945A}" destId="{F8257291-5B86-489E-B001-EAFC0BCB8411}" srcOrd="2" destOrd="0" parTransId="{32D53915-A3BD-4FD0-AB87-E4FF9B325688}" sibTransId="{D0FDB46D-836F-4EFC-988D-052D9F6D9B8E}"/>
    <dgm:cxn modelId="{A2A9797F-7710-4FAD-9683-2F2DCD4D3F67}" srcId="{F2ECF994-2B16-448C-9247-9166984D945A}" destId="{75F6EE13-C091-4847-ABD3-509CB6E7818C}" srcOrd="3" destOrd="0" parTransId="{99ADAD6D-1CDF-4FFF-8D5C-95046802540F}" sibTransId="{384C3475-1E04-417F-AECD-EC76B6BC7293}"/>
    <dgm:cxn modelId="{F916F683-D06D-4BAB-B538-D9694278E243}" type="presParOf" srcId="{06CC8D73-2EFC-4024-A447-61DDEA6754BB}" destId="{0EAF0203-2A8C-4179-B0EC-F7755053BF94}" srcOrd="0" destOrd="0" presId="urn:microsoft.com/office/officeart/2005/8/layout/target3"/>
    <dgm:cxn modelId="{3D8E6592-93A3-4F40-B827-3C19E1D169D1}" type="presParOf" srcId="{06CC8D73-2EFC-4024-A447-61DDEA6754BB}" destId="{3186E49B-82EE-4013-9812-C8D22F7E4F13}" srcOrd="1" destOrd="0" presId="urn:microsoft.com/office/officeart/2005/8/layout/target3"/>
    <dgm:cxn modelId="{F9BB6959-DF29-4AF5-96EF-14641800CC1C}" type="presParOf" srcId="{06CC8D73-2EFC-4024-A447-61DDEA6754BB}" destId="{249980F8-EB27-4DEE-A4A7-D376EF3D8233}" srcOrd="2" destOrd="0" presId="urn:microsoft.com/office/officeart/2005/8/layout/target3"/>
    <dgm:cxn modelId="{1B20F68A-F0DC-4541-ADFB-3F35459FCCB2}" type="presParOf" srcId="{06CC8D73-2EFC-4024-A447-61DDEA6754BB}" destId="{07222E68-253B-4E61-85A6-2596C786D07F}" srcOrd="3" destOrd="0" presId="urn:microsoft.com/office/officeart/2005/8/layout/target3"/>
    <dgm:cxn modelId="{71CE6900-9AC8-4644-87D0-8ABD7CF35F49}" type="presParOf" srcId="{06CC8D73-2EFC-4024-A447-61DDEA6754BB}" destId="{F850CCB4-BF93-4737-999B-AC66CF1FC50D}" srcOrd="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8862DA7-0C5B-4CB3-A66E-512787AC70EA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0CA817-815B-4564-9756-AD36743C3F84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уменьшение величины налогооблагаемой базы для компаний, реализующих ведущие технологические направления в стране, на сумму затрат на НИОКР по объемному или приростному принципу</a:t>
          </a:r>
        </a:p>
        <a:p>
          <a:pPr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dirty="0"/>
        </a:p>
      </dgm:t>
    </dgm:pt>
    <dgm:pt modelId="{1AD6CE27-A519-4DF2-B541-93131188FD99}" type="parTrans" cxnId="{7C83A359-C744-40DA-BD00-BBBF90819DD8}">
      <dgm:prSet/>
      <dgm:spPr/>
      <dgm:t>
        <a:bodyPr/>
        <a:lstStyle/>
        <a:p>
          <a:endParaRPr lang="ru-RU"/>
        </a:p>
      </dgm:t>
    </dgm:pt>
    <dgm:pt modelId="{FEB4E965-6A55-479D-86F1-64BE1BBC294B}" type="sibTrans" cxnId="{7C83A359-C744-40DA-BD00-BBBF90819DD8}">
      <dgm:prSet/>
      <dgm:spPr/>
      <dgm:t>
        <a:bodyPr/>
        <a:lstStyle/>
        <a:p>
          <a:endParaRPr lang="ru-RU"/>
        </a:p>
      </dgm:t>
    </dgm:pt>
    <dgm:pt modelId="{1C5FE853-5E0F-4B0B-A0FE-92ADBA224C22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формирование благоприятного инвестиционного климата;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AD18048-251B-4A02-AEE5-8C20D0FABC34}" type="parTrans" cxnId="{414C1865-040F-4C5A-ADC3-EA9AAE7DC8BB}">
      <dgm:prSet/>
      <dgm:spPr/>
      <dgm:t>
        <a:bodyPr/>
        <a:lstStyle/>
        <a:p>
          <a:endParaRPr lang="ru-RU"/>
        </a:p>
      </dgm:t>
    </dgm:pt>
    <dgm:pt modelId="{88F0FD14-D243-4CF5-9263-C3A16334C50E}" type="sibTrans" cxnId="{414C1865-040F-4C5A-ADC3-EA9AAE7DC8BB}">
      <dgm:prSet/>
      <dgm:spPr/>
      <dgm:t>
        <a:bodyPr/>
        <a:lstStyle/>
        <a:p>
          <a:endParaRPr lang="ru-RU"/>
        </a:p>
      </dgm:t>
    </dgm:pt>
    <dgm:pt modelId="{F4E3F2C4-DCBD-41D9-B887-2790F07BD946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latin typeface="Times New Roman" pitchFamily="18" charset="0"/>
              <a:cs typeface="Times New Roman" pitchFamily="18" charset="0"/>
            </a:rPr>
            <a:t>государственный заказ на производство инновационной продукции</a:t>
          </a:r>
        </a:p>
        <a:p>
          <a:pPr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9634F386-721E-4152-86DF-B6AEF690FB86}" type="parTrans" cxnId="{EE047E83-A6BB-4D02-874E-1251BBB71065}">
      <dgm:prSet/>
      <dgm:spPr/>
      <dgm:t>
        <a:bodyPr/>
        <a:lstStyle/>
        <a:p>
          <a:endParaRPr lang="ru-RU"/>
        </a:p>
      </dgm:t>
    </dgm:pt>
    <dgm:pt modelId="{97B9F664-0786-4034-9E66-59E812F6FD6D}" type="sibTrans" cxnId="{EE047E83-A6BB-4D02-874E-1251BBB71065}">
      <dgm:prSet/>
      <dgm:spPr/>
      <dgm:t>
        <a:bodyPr/>
        <a:lstStyle/>
        <a:p>
          <a:endParaRPr lang="ru-RU"/>
        </a:p>
      </dgm:t>
    </dgm:pt>
    <dgm:pt modelId="{3F626095-00B0-437B-A3BC-28224C6CBAEC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 увеличение объема поступающих прямых иностранных инвестиций в страну и числа инновационно активных компаний;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7813101-DD42-4B27-B624-2736984C0FC3}" type="parTrans" cxnId="{4F897CF5-E4B8-4508-A516-6A0759D064F8}">
      <dgm:prSet/>
      <dgm:spPr/>
      <dgm:t>
        <a:bodyPr/>
        <a:lstStyle/>
        <a:p>
          <a:endParaRPr lang="ru-RU"/>
        </a:p>
      </dgm:t>
    </dgm:pt>
    <dgm:pt modelId="{6AE58199-B07A-43E3-8B37-5BE66E8786E7}" type="sibTrans" cxnId="{4F897CF5-E4B8-4508-A516-6A0759D064F8}">
      <dgm:prSet/>
      <dgm:spPr/>
      <dgm:t>
        <a:bodyPr/>
        <a:lstStyle/>
        <a:p>
          <a:endParaRPr lang="ru-RU"/>
        </a:p>
      </dgm:t>
    </dgm:pt>
    <dgm:pt modelId="{181FBF7E-F94C-4A47-9587-44C04AEB1570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 расширение отраслевой и географической диверсификации международного трансфера технологий;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BC12DD5-9984-413A-99C3-C9EB6E5FBE6B}" type="parTrans" cxnId="{82901D80-B007-43DB-8258-F4F64A912266}">
      <dgm:prSet/>
      <dgm:spPr/>
      <dgm:t>
        <a:bodyPr/>
        <a:lstStyle/>
        <a:p>
          <a:endParaRPr lang="ru-RU"/>
        </a:p>
      </dgm:t>
    </dgm:pt>
    <dgm:pt modelId="{FEBEE5C1-5BF0-404F-86F2-062FD20A4A29}" type="sibTrans" cxnId="{82901D80-B007-43DB-8258-F4F64A912266}">
      <dgm:prSet/>
      <dgm:spPr/>
      <dgm:t>
        <a:bodyPr/>
        <a:lstStyle/>
        <a:p>
          <a:endParaRPr lang="ru-RU"/>
        </a:p>
      </dgm:t>
    </dgm:pt>
    <dgm:pt modelId="{5BCF56ED-848B-4819-86BB-1B830487918D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увеличение объемов финансирования НИОКР;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85EB3D6-2D55-4E74-84E4-8ACBAEC4D7F8}" type="parTrans" cxnId="{22080E51-C259-468D-AF80-1B82EE7BC02D}">
      <dgm:prSet/>
      <dgm:spPr/>
      <dgm:t>
        <a:bodyPr/>
        <a:lstStyle/>
        <a:p>
          <a:endParaRPr lang="ru-RU"/>
        </a:p>
      </dgm:t>
    </dgm:pt>
    <dgm:pt modelId="{3F3EE469-B226-4DDB-89B0-92D89BE78EB0}" type="sibTrans" cxnId="{22080E51-C259-468D-AF80-1B82EE7BC02D}">
      <dgm:prSet/>
      <dgm:spPr/>
      <dgm:t>
        <a:bodyPr/>
        <a:lstStyle/>
        <a:p>
          <a:endParaRPr lang="ru-RU"/>
        </a:p>
      </dgm:t>
    </dgm:pt>
    <dgm:pt modelId="{29D4EAE0-98DC-485D-8925-35EA1FD0A041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 увеличение числа исследователей выполняющих НИОКР в сфере образования и предпринимательской среде;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1C48297-CAF0-429E-AA28-8FD91A57E7A9}" type="parTrans" cxnId="{1D7DD9FB-7097-4A2E-868C-93E1113D6B66}">
      <dgm:prSet/>
      <dgm:spPr/>
      <dgm:t>
        <a:bodyPr/>
        <a:lstStyle/>
        <a:p>
          <a:endParaRPr lang="ru-RU"/>
        </a:p>
      </dgm:t>
    </dgm:pt>
    <dgm:pt modelId="{FAB70C68-71DC-4B5D-A4BA-CFF7E65242E1}" type="sibTrans" cxnId="{1D7DD9FB-7097-4A2E-868C-93E1113D6B66}">
      <dgm:prSet/>
      <dgm:spPr/>
      <dgm:t>
        <a:bodyPr/>
        <a:lstStyle/>
        <a:p>
          <a:endParaRPr lang="ru-RU"/>
        </a:p>
      </dgm:t>
    </dgm:pt>
    <dgm:pt modelId="{E35791B6-AE74-436A-B335-1DD48196D263}" type="pres">
      <dgm:prSet presAssocID="{18862DA7-0C5B-4CB3-A66E-512787AC70E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8D9AB16-AE1A-487C-A515-7F7373DDEEDC}" type="pres">
      <dgm:prSet presAssocID="{C90CA817-815B-4564-9756-AD36743C3F84}" presName="linNode" presStyleCnt="0"/>
      <dgm:spPr/>
    </dgm:pt>
    <dgm:pt modelId="{3E000033-D16F-496D-B6FD-AF025F9B0372}" type="pres">
      <dgm:prSet presAssocID="{C90CA817-815B-4564-9756-AD36743C3F84}" presName="parentShp" presStyleLbl="node1" presStyleIdx="0" presStyleCnt="2" custScaleY="148055" custLinFactNeighborY="249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526031-7DED-4418-A70D-9332950F6D7A}" type="pres">
      <dgm:prSet presAssocID="{C90CA817-815B-4564-9756-AD36743C3F84}" presName="childShp" presStyleLbl="bgAccFollowNode1" presStyleIdx="0" presStyleCnt="2" custScaleY="171086" custLinFactNeighborY="186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493B7B-013C-4740-AC43-73094DF1210B}" type="pres">
      <dgm:prSet presAssocID="{FEB4E965-6A55-479D-86F1-64BE1BBC294B}" presName="spacing" presStyleCnt="0"/>
      <dgm:spPr/>
    </dgm:pt>
    <dgm:pt modelId="{3B1D0608-ED3E-4FC6-A086-C0BFE3AC802E}" type="pres">
      <dgm:prSet presAssocID="{F4E3F2C4-DCBD-41D9-B887-2790F07BD946}" presName="linNode" presStyleCnt="0"/>
      <dgm:spPr/>
    </dgm:pt>
    <dgm:pt modelId="{74CD15BF-6630-4259-887B-3FFA6180903F}" type="pres">
      <dgm:prSet presAssocID="{F4E3F2C4-DCBD-41D9-B887-2790F07BD946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6D3642-281C-4AF5-BDBA-F12E3A0B6470}" type="pres">
      <dgm:prSet presAssocID="{F4E3F2C4-DCBD-41D9-B887-2790F07BD946}" presName="childShp" presStyleLbl="bgAccFollowNode1" presStyleIdx="1" presStyleCnt="2" custScaleY="1411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EFF847-8582-4D36-A3E9-A51268B198F1}" type="presOf" srcId="{181FBF7E-F94C-4A47-9587-44C04AEB1570}" destId="{37526031-7DED-4418-A70D-9332950F6D7A}" srcOrd="0" destOrd="2" presId="urn:microsoft.com/office/officeart/2005/8/layout/vList6"/>
    <dgm:cxn modelId="{A69794D4-A156-4D68-B326-4B178F7F684B}" type="presOf" srcId="{29D4EAE0-98DC-485D-8925-35EA1FD0A041}" destId="{7B6D3642-281C-4AF5-BDBA-F12E3A0B6470}" srcOrd="0" destOrd="1" presId="urn:microsoft.com/office/officeart/2005/8/layout/vList6"/>
    <dgm:cxn modelId="{414C1865-040F-4C5A-ADC3-EA9AAE7DC8BB}" srcId="{C90CA817-815B-4564-9756-AD36743C3F84}" destId="{1C5FE853-5E0F-4B0B-A0FE-92ADBA224C22}" srcOrd="0" destOrd="0" parTransId="{8AD18048-251B-4A02-AEE5-8C20D0FABC34}" sibTransId="{88F0FD14-D243-4CF5-9263-C3A16334C50E}"/>
    <dgm:cxn modelId="{86BBD8CF-E03A-4828-B759-747C5E46AE5C}" type="presOf" srcId="{5BCF56ED-848B-4819-86BB-1B830487918D}" destId="{7B6D3642-281C-4AF5-BDBA-F12E3A0B6470}" srcOrd="0" destOrd="0" presId="urn:microsoft.com/office/officeart/2005/8/layout/vList6"/>
    <dgm:cxn modelId="{EE047E83-A6BB-4D02-874E-1251BBB71065}" srcId="{18862DA7-0C5B-4CB3-A66E-512787AC70EA}" destId="{F4E3F2C4-DCBD-41D9-B887-2790F07BD946}" srcOrd="1" destOrd="0" parTransId="{9634F386-721E-4152-86DF-B6AEF690FB86}" sibTransId="{97B9F664-0786-4034-9E66-59E812F6FD6D}"/>
    <dgm:cxn modelId="{85A335C3-1B43-4833-9A0D-A7993B8A5D4A}" type="presOf" srcId="{3F626095-00B0-437B-A3BC-28224C6CBAEC}" destId="{37526031-7DED-4418-A70D-9332950F6D7A}" srcOrd="0" destOrd="1" presId="urn:microsoft.com/office/officeart/2005/8/layout/vList6"/>
    <dgm:cxn modelId="{E688D8A1-EE83-40E9-B650-FA2FFAD49677}" type="presOf" srcId="{F4E3F2C4-DCBD-41D9-B887-2790F07BD946}" destId="{74CD15BF-6630-4259-887B-3FFA6180903F}" srcOrd="0" destOrd="0" presId="urn:microsoft.com/office/officeart/2005/8/layout/vList6"/>
    <dgm:cxn modelId="{7C83A359-C744-40DA-BD00-BBBF90819DD8}" srcId="{18862DA7-0C5B-4CB3-A66E-512787AC70EA}" destId="{C90CA817-815B-4564-9756-AD36743C3F84}" srcOrd="0" destOrd="0" parTransId="{1AD6CE27-A519-4DF2-B541-93131188FD99}" sibTransId="{FEB4E965-6A55-479D-86F1-64BE1BBC294B}"/>
    <dgm:cxn modelId="{22080E51-C259-468D-AF80-1B82EE7BC02D}" srcId="{F4E3F2C4-DCBD-41D9-B887-2790F07BD946}" destId="{5BCF56ED-848B-4819-86BB-1B830487918D}" srcOrd="0" destOrd="0" parTransId="{985EB3D6-2D55-4E74-84E4-8ACBAEC4D7F8}" sibTransId="{3F3EE469-B226-4DDB-89B0-92D89BE78EB0}"/>
    <dgm:cxn modelId="{6DA1BE25-8922-4255-8DFF-446BFC072222}" type="presOf" srcId="{C90CA817-815B-4564-9756-AD36743C3F84}" destId="{3E000033-D16F-496D-B6FD-AF025F9B0372}" srcOrd="0" destOrd="0" presId="urn:microsoft.com/office/officeart/2005/8/layout/vList6"/>
    <dgm:cxn modelId="{4ABC97B0-D2B7-4C41-A9A8-287A6200B976}" type="presOf" srcId="{1C5FE853-5E0F-4B0B-A0FE-92ADBA224C22}" destId="{37526031-7DED-4418-A70D-9332950F6D7A}" srcOrd="0" destOrd="0" presId="urn:microsoft.com/office/officeart/2005/8/layout/vList6"/>
    <dgm:cxn modelId="{DAA20165-3D75-4B57-A2A7-9838B352C8A3}" type="presOf" srcId="{18862DA7-0C5B-4CB3-A66E-512787AC70EA}" destId="{E35791B6-AE74-436A-B335-1DD48196D263}" srcOrd="0" destOrd="0" presId="urn:microsoft.com/office/officeart/2005/8/layout/vList6"/>
    <dgm:cxn modelId="{82901D80-B007-43DB-8258-F4F64A912266}" srcId="{C90CA817-815B-4564-9756-AD36743C3F84}" destId="{181FBF7E-F94C-4A47-9587-44C04AEB1570}" srcOrd="2" destOrd="0" parTransId="{8BC12DD5-9984-413A-99C3-C9EB6E5FBE6B}" sibTransId="{FEBEE5C1-5BF0-404F-86F2-062FD20A4A29}"/>
    <dgm:cxn modelId="{1D7DD9FB-7097-4A2E-868C-93E1113D6B66}" srcId="{F4E3F2C4-DCBD-41D9-B887-2790F07BD946}" destId="{29D4EAE0-98DC-485D-8925-35EA1FD0A041}" srcOrd="1" destOrd="0" parTransId="{01C48297-CAF0-429E-AA28-8FD91A57E7A9}" sibTransId="{FAB70C68-71DC-4B5D-A4BA-CFF7E65242E1}"/>
    <dgm:cxn modelId="{4F897CF5-E4B8-4508-A516-6A0759D064F8}" srcId="{C90CA817-815B-4564-9756-AD36743C3F84}" destId="{3F626095-00B0-437B-A3BC-28224C6CBAEC}" srcOrd="1" destOrd="0" parTransId="{D7813101-DD42-4B27-B624-2736984C0FC3}" sibTransId="{6AE58199-B07A-43E3-8B37-5BE66E8786E7}"/>
    <dgm:cxn modelId="{E8C5521E-E1E0-4C0F-B942-79E5E2C0A8F7}" type="presParOf" srcId="{E35791B6-AE74-436A-B335-1DD48196D263}" destId="{D8D9AB16-AE1A-487C-A515-7F7373DDEEDC}" srcOrd="0" destOrd="0" presId="urn:microsoft.com/office/officeart/2005/8/layout/vList6"/>
    <dgm:cxn modelId="{A3FE1262-F58C-4CC7-A00D-36A72E474074}" type="presParOf" srcId="{D8D9AB16-AE1A-487C-A515-7F7373DDEEDC}" destId="{3E000033-D16F-496D-B6FD-AF025F9B0372}" srcOrd="0" destOrd="0" presId="urn:microsoft.com/office/officeart/2005/8/layout/vList6"/>
    <dgm:cxn modelId="{4AD040CB-F5F3-4BBC-83DC-324BC2E3F485}" type="presParOf" srcId="{D8D9AB16-AE1A-487C-A515-7F7373DDEEDC}" destId="{37526031-7DED-4418-A70D-9332950F6D7A}" srcOrd="1" destOrd="0" presId="urn:microsoft.com/office/officeart/2005/8/layout/vList6"/>
    <dgm:cxn modelId="{7C5DBE65-A259-4653-9FF0-45E0498942FF}" type="presParOf" srcId="{E35791B6-AE74-436A-B335-1DD48196D263}" destId="{3D493B7B-013C-4740-AC43-73094DF1210B}" srcOrd="1" destOrd="0" presId="urn:microsoft.com/office/officeart/2005/8/layout/vList6"/>
    <dgm:cxn modelId="{4352AD7C-7A3B-4E17-893A-9C8C9493AD24}" type="presParOf" srcId="{E35791B6-AE74-436A-B335-1DD48196D263}" destId="{3B1D0608-ED3E-4FC6-A086-C0BFE3AC802E}" srcOrd="2" destOrd="0" presId="urn:microsoft.com/office/officeart/2005/8/layout/vList6"/>
    <dgm:cxn modelId="{3349D9CF-F4B8-4324-A3CB-F7AC01E0A314}" type="presParOf" srcId="{3B1D0608-ED3E-4FC6-A086-C0BFE3AC802E}" destId="{74CD15BF-6630-4259-887B-3FFA6180903F}" srcOrd="0" destOrd="0" presId="urn:microsoft.com/office/officeart/2005/8/layout/vList6"/>
    <dgm:cxn modelId="{AE86B73B-49B7-4C9F-B446-B093F04883EF}" type="presParOf" srcId="{3B1D0608-ED3E-4FC6-A086-C0BFE3AC802E}" destId="{7B6D3642-281C-4AF5-BDBA-F12E3A0B647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8862DA7-0C5B-4CB3-A66E-512787AC70EA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D523FC-BA30-4019-B386-F321D6E8EB58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государственные программы по формированию кооперационных связей и взаимодействию высококвалифицированных специалистов, </a:t>
          </a:r>
        </a:p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мониторинг используемых и разработанных технологических пакетов в стране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F29057DD-2A21-487A-AEFE-D723F6F96719}" type="parTrans" cxnId="{7620E094-BA2E-4C87-9F6C-0E726B19B44A}">
      <dgm:prSet/>
      <dgm:spPr/>
      <dgm:t>
        <a:bodyPr/>
        <a:lstStyle/>
        <a:p>
          <a:endParaRPr lang="ru-RU"/>
        </a:p>
      </dgm:t>
    </dgm:pt>
    <dgm:pt modelId="{99880BDE-54A2-42AA-8BFE-C9792A5CB91D}" type="sibTrans" cxnId="{7620E094-BA2E-4C87-9F6C-0E726B19B44A}">
      <dgm:prSet/>
      <dgm:spPr/>
      <dgm:t>
        <a:bodyPr/>
        <a:lstStyle/>
        <a:p>
          <a:endParaRPr lang="ru-RU"/>
        </a:p>
      </dgm:t>
    </dgm:pt>
    <dgm:pt modelId="{8FFA611B-AEB7-4774-B3BF-82019005E39D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увеличение степени заинтересованности национальных субъектов в коммерциализации результатов НИОКР и их экспорте за рубеж.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51ED8D2-4A82-4B27-9BB4-2864B24167D8}" type="parTrans" cxnId="{EA85AFE1-A5A0-41EF-8671-C73A54F6B965}">
      <dgm:prSet/>
      <dgm:spPr/>
      <dgm:t>
        <a:bodyPr/>
        <a:lstStyle/>
        <a:p>
          <a:endParaRPr lang="ru-RU"/>
        </a:p>
      </dgm:t>
    </dgm:pt>
    <dgm:pt modelId="{734C417F-992A-4D09-87DD-F258B8593F91}" type="sibTrans" cxnId="{EA85AFE1-A5A0-41EF-8671-C73A54F6B965}">
      <dgm:prSet/>
      <dgm:spPr/>
      <dgm:t>
        <a:bodyPr/>
        <a:lstStyle/>
        <a:p>
          <a:endParaRPr lang="ru-RU"/>
        </a:p>
      </dgm:t>
    </dgm:pt>
    <dgm:pt modelId="{E35791B6-AE74-436A-B335-1DD48196D263}" type="pres">
      <dgm:prSet presAssocID="{18862DA7-0C5B-4CB3-A66E-512787AC70E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8C6E37F-7304-40E4-8B30-38AA9F1831DC}" type="pres">
      <dgm:prSet presAssocID="{D5D523FC-BA30-4019-B386-F321D6E8EB58}" presName="linNode" presStyleCnt="0"/>
      <dgm:spPr/>
    </dgm:pt>
    <dgm:pt modelId="{5A8FBD1C-6E16-49D6-849B-BDF2A18BE63D}" type="pres">
      <dgm:prSet presAssocID="{D5D523FC-BA30-4019-B386-F321D6E8EB58}" presName="parent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BB33D1-BAC4-42B6-8DB5-AFD4E32D6858}" type="pres">
      <dgm:prSet presAssocID="{D5D523FC-BA30-4019-B386-F321D6E8EB58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20E094-BA2E-4C87-9F6C-0E726B19B44A}" srcId="{18862DA7-0C5B-4CB3-A66E-512787AC70EA}" destId="{D5D523FC-BA30-4019-B386-F321D6E8EB58}" srcOrd="0" destOrd="0" parTransId="{F29057DD-2A21-487A-AEFE-D723F6F96719}" sibTransId="{99880BDE-54A2-42AA-8BFE-C9792A5CB91D}"/>
    <dgm:cxn modelId="{C2207863-A476-427E-83F7-8141DFE04307}" type="presOf" srcId="{8FFA611B-AEB7-4774-B3BF-82019005E39D}" destId="{78BB33D1-BAC4-42B6-8DB5-AFD4E32D6858}" srcOrd="0" destOrd="0" presId="urn:microsoft.com/office/officeart/2005/8/layout/vList6"/>
    <dgm:cxn modelId="{EA85AFE1-A5A0-41EF-8671-C73A54F6B965}" srcId="{D5D523FC-BA30-4019-B386-F321D6E8EB58}" destId="{8FFA611B-AEB7-4774-B3BF-82019005E39D}" srcOrd="0" destOrd="0" parTransId="{F51ED8D2-4A82-4B27-9BB4-2864B24167D8}" sibTransId="{734C417F-992A-4D09-87DD-F258B8593F91}"/>
    <dgm:cxn modelId="{D15CCA7F-96D7-492B-B977-0A3979553421}" type="presOf" srcId="{18862DA7-0C5B-4CB3-A66E-512787AC70EA}" destId="{E35791B6-AE74-436A-B335-1DD48196D263}" srcOrd="0" destOrd="0" presId="urn:microsoft.com/office/officeart/2005/8/layout/vList6"/>
    <dgm:cxn modelId="{A82CDAEC-A506-430E-9349-A4901D8C4FE0}" type="presOf" srcId="{D5D523FC-BA30-4019-B386-F321D6E8EB58}" destId="{5A8FBD1C-6E16-49D6-849B-BDF2A18BE63D}" srcOrd="0" destOrd="0" presId="urn:microsoft.com/office/officeart/2005/8/layout/vList6"/>
    <dgm:cxn modelId="{693B51B8-2422-49BD-B0DF-98E5A3C3C770}" type="presParOf" srcId="{E35791B6-AE74-436A-B335-1DD48196D263}" destId="{68C6E37F-7304-40E4-8B30-38AA9F1831DC}" srcOrd="0" destOrd="0" presId="urn:microsoft.com/office/officeart/2005/8/layout/vList6"/>
    <dgm:cxn modelId="{64D9A274-A564-41A8-845C-832CF4D00C99}" type="presParOf" srcId="{68C6E37F-7304-40E4-8B30-38AA9F1831DC}" destId="{5A8FBD1C-6E16-49D6-849B-BDF2A18BE63D}" srcOrd="0" destOrd="0" presId="urn:microsoft.com/office/officeart/2005/8/layout/vList6"/>
    <dgm:cxn modelId="{42315108-C30D-4830-8608-3B589451B126}" type="presParOf" srcId="{68C6E37F-7304-40E4-8B30-38AA9F1831DC}" destId="{78BB33D1-BAC4-42B6-8DB5-AFD4E32D685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A0CF107-DB43-4E57-BDF6-A03051D8C225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9DE8E8-08DE-46A2-BE08-83B50E136C27}">
      <dgm:prSet phldrT="[Текст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реализация системы </a:t>
          </a:r>
          <a:r>
            <a:rPr lang="ru-RU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мер государственной поддержки 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(преобладание в национальной экономике стандартизированных технологий (65 – 70%) и высокая степень износа основных средств отечественных компаний (более 50%);</a:t>
          </a:r>
          <a:endParaRPr lang="ru-RU" sz="2000" dirty="0">
            <a:solidFill>
              <a:schemeClr val="tx1"/>
            </a:solidFill>
          </a:endParaRPr>
        </a:p>
      </dgm:t>
    </dgm:pt>
    <dgm:pt modelId="{6310BB72-557D-4209-935B-31FA7DE48681}" type="parTrans" cxnId="{8980B683-B8A3-4BC2-BB48-41D8F7D74E46}">
      <dgm:prSet/>
      <dgm:spPr/>
      <dgm:t>
        <a:bodyPr/>
        <a:lstStyle/>
        <a:p>
          <a:endParaRPr lang="ru-RU"/>
        </a:p>
      </dgm:t>
    </dgm:pt>
    <dgm:pt modelId="{9DDB2866-B5FD-4B4A-A3DE-E118E8C4B1AA}" type="sibTrans" cxnId="{8980B683-B8A3-4BC2-BB48-41D8F7D74E46}">
      <dgm:prSet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endParaRPr lang="ru-RU" dirty="0"/>
        </a:p>
      </dgm:t>
    </dgm:pt>
    <dgm:pt modelId="{2D89F076-51CA-4765-8B4D-3F67E2DE066F}">
      <dgm:prSet phldrT="[Текст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ru-RU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увеличение степени осведомленности 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 местных компаниях за рубежом за счет деятельности национального агентства по</a:t>
          </a:r>
          <a:r>
            <a:rPr lang="be-BY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инвестициям и приватизации;</a:t>
          </a:r>
          <a:endParaRPr lang="ru-RU" sz="2000" dirty="0">
            <a:solidFill>
              <a:schemeClr val="tx1"/>
            </a:solidFill>
          </a:endParaRPr>
        </a:p>
      </dgm:t>
    </dgm:pt>
    <dgm:pt modelId="{B75D03ED-7464-45CC-9292-0AF397DE4BB2}" type="parTrans" cxnId="{94A748AD-DD7F-4A3F-9681-4FCCED9C520D}">
      <dgm:prSet/>
      <dgm:spPr/>
      <dgm:t>
        <a:bodyPr/>
        <a:lstStyle/>
        <a:p>
          <a:endParaRPr lang="ru-RU"/>
        </a:p>
      </dgm:t>
    </dgm:pt>
    <dgm:pt modelId="{01E365CE-A168-4B85-8291-F32E2D9BA9BE}" type="sibTrans" cxnId="{94A748AD-DD7F-4A3F-9681-4FCCED9C520D}">
      <dgm:prSet/>
      <dgm:spPr/>
      <dgm:t>
        <a:bodyPr/>
        <a:lstStyle/>
        <a:p>
          <a:endParaRPr lang="ru-RU" dirty="0"/>
        </a:p>
      </dgm:t>
    </dgm:pt>
    <dgm:pt modelId="{4F7D719C-8EAF-481E-B9E1-ECC4D3852ED3}">
      <dgm:prSet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определения в качестве деловых партнеров, претендующих на участие в международном подрядном промышленном производстве </a:t>
          </a:r>
          <a:r>
            <a:rPr lang="ru-RU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компаний ведущих технологических направлений 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национальной науки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BC6933A-C494-436B-97D1-8A8FD275F0C0}" type="parTrans" cxnId="{11150EF1-7F27-4E62-96F2-1A3994C6B13B}">
      <dgm:prSet/>
      <dgm:spPr/>
      <dgm:t>
        <a:bodyPr/>
        <a:lstStyle/>
        <a:p>
          <a:endParaRPr lang="ru-RU"/>
        </a:p>
      </dgm:t>
    </dgm:pt>
    <dgm:pt modelId="{77BE7781-3C26-412E-A222-9D215BF3D837}" type="sibTrans" cxnId="{11150EF1-7F27-4E62-96F2-1A3994C6B13B}">
      <dgm:prSet/>
      <dgm:spPr/>
      <dgm:t>
        <a:bodyPr/>
        <a:lstStyle/>
        <a:p>
          <a:endParaRPr lang="ru-RU"/>
        </a:p>
      </dgm:t>
    </dgm:pt>
    <dgm:pt modelId="{9AF2CE20-4398-442C-8A0F-4A3434F7059A}" type="pres">
      <dgm:prSet presAssocID="{2A0CF107-DB43-4E57-BDF6-A03051D8C225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7FF21B-50D5-4908-BD0D-586F3E723A55}" type="pres">
      <dgm:prSet presAssocID="{2A0CF107-DB43-4E57-BDF6-A03051D8C225}" presName="dummyMaxCanvas" presStyleCnt="0">
        <dgm:presLayoutVars/>
      </dgm:prSet>
      <dgm:spPr/>
    </dgm:pt>
    <dgm:pt modelId="{7190C84A-34A5-4556-97DE-3460E3CD2A91}" type="pres">
      <dgm:prSet presAssocID="{2A0CF107-DB43-4E57-BDF6-A03051D8C225}" presName="ThreeNodes_1" presStyleLbl="node1" presStyleIdx="0" presStyleCnt="3" custScaleX="104783" custScaleY="116899" custLinFactNeighborX="3783" custLinFactNeighborY="114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467B95-9B62-43C7-B010-F80E0254DA83}" type="pres">
      <dgm:prSet presAssocID="{2A0CF107-DB43-4E57-BDF6-A03051D8C225}" presName="ThreeNodes_2" presStyleLbl="node1" presStyleIdx="1" presStyleCnt="3" custScaleX="105054" custLinFactY="18881" custLinFactNeighborX="1008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AB210F-7AB6-4E83-BBF6-58C19650586A}" type="pres">
      <dgm:prSet presAssocID="{2A0CF107-DB43-4E57-BDF6-A03051D8C225}" presName="ThreeNodes_3" presStyleLbl="node1" presStyleIdx="2" presStyleCnt="3" custScaleX="109600" custScaleY="90343" custLinFactY="-10106" custLinFactNeighborX="-708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7FA617-088D-4446-8940-8F1C39D459D1}" type="pres">
      <dgm:prSet presAssocID="{2A0CF107-DB43-4E57-BDF6-A03051D8C225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A0B4DC-90BF-4E78-800A-2C4875D737F2}" type="pres">
      <dgm:prSet presAssocID="{2A0CF107-DB43-4E57-BDF6-A03051D8C225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FDED5D-5D05-4F4D-AC04-023934FEC571}" type="pres">
      <dgm:prSet presAssocID="{2A0CF107-DB43-4E57-BDF6-A03051D8C225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D121B9-CE17-4700-B76A-816A555CD641}" type="pres">
      <dgm:prSet presAssocID="{2A0CF107-DB43-4E57-BDF6-A03051D8C225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222822-490F-415C-8C0F-4A0793E6A921}" type="pres">
      <dgm:prSet presAssocID="{2A0CF107-DB43-4E57-BDF6-A03051D8C225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80B683-B8A3-4BC2-BB48-41D8F7D74E46}" srcId="{2A0CF107-DB43-4E57-BDF6-A03051D8C225}" destId="{7B9DE8E8-08DE-46A2-BE08-83B50E136C27}" srcOrd="0" destOrd="0" parTransId="{6310BB72-557D-4209-935B-31FA7DE48681}" sibTransId="{9DDB2866-B5FD-4B4A-A3DE-E118E8C4B1AA}"/>
    <dgm:cxn modelId="{6038E610-3F14-41DA-97D7-3602C65D2567}" type="presOf" srcId="{4F7D719C-8EAF-481E-B9E1-ECC4D3852ED3}" destId="{86222822-490F-415C-8C0F-4A0793E6A921}" srcOrd="1" destOrd="0" presId="urn:microsoft.com/office/officeart/2005/8/layout/vProcess5"/>
    <dgm:cxn modelId="{A8741C23-FDAD-44D9-A8CD-E41871FECA63}" type="presOf" srcId="{2D89F076-51CA-4765-8B4D-3F67E2DE066F}" destId="{FBD121B9-CE17-4700-B76A-816A555CD641}" srcOrd="1" destOrd="0" presId="urn:microsoft.com/office/officeart/2005/8/layout/vProcess5"/>
    <dgm:cxn modelId="{14AEEB6F-DED9-4C49-8AE4-42454C02A2C8}" type="presOf" srcId="{7B9DE8E8-08DE-46A2-BE08-83B50E136C27}" destId="{7190C84A-34A5-4556-97DE-3460E3CD2A91}" srcOrd="0" destOrd="0" presId="urn:microsoft.com/office/officeart/2005/8/layout/vProcess5"/>
    <dgm:cxn modelId="{9919E95D-D97B-4DAD-BAEC-B9ABAABF8977}" type="presOf" srcId="{2A0CF107-DB43-4E57-BDF6-A03051D8C225}" destId="{9AF2CE20-4398-442C-8A0F-4A3434F7059A}" srcOrd="0" destOrd="0" presId="urn:microsoft.com/office/officeart/2005/8/layout/vProcess5"/>
    <dgm:cxn modelId="{BE213FE9-6D92-4C10-B890-0CC5E6F140BF}" type="presOf" srcId="{4F7D719C-8EAF-481E-B9E1-ECC4D3852ED3}" destId="{0CAB210F-7AB6-4E83-BBF6-58C19650586A}" srcOrd="0" destOrd="0" presId="urn:microsoft.com/office/officeart/2005/8/layout/vProcess5"/>
    <dgm:cxn modelId="{E367C78C-6002-4272-9B56-03470D2BCE69}" type="presOf" srcId="{2D89F076-51CA-4765-8B4D-3F67E2DE066F}" destId="{78467B95-9B62-43C7-B010-F80E0254DA83}" srcOrd="0" destOrd="0" presId="urn:microsoft.com/office/officeart/2005/8/layout/vProcess5"/>
    <dgm:cxn modelId="{ED80CEB3-CD5A-4F38-9632-2E13BBD0248B}" type="presOf" srcId="{01E365CE-A168-4B85-8291-F32E2D9BA9BE}" destId="{24A0B4DC-90BF-4E78-800A-2C4875D737F2}" srcOrd="0" destOrd="0" presId="urn:microsoft.com/office/officeart/2005/8/layout/vProcess5"/>
    <dgm:cxn modelId="{A3EA812A-1D88-49B1-A9E3-D5A3ED317FF7}" type="presOf" srcId="{9DDB2866-B5FD-4B4A-A3DE-E118E8C4B1AA}" destId="{267FA617-088D-4446-8940-8F1C39D459D1}" srcOrd="0" destOrd="0" presId="urn:microsoft.com/office/officeart/2005/8/layout/vProcess5"/>
    <dgm:cxn modelId="{94A748AD-DD7F-4A3F-9681-4FCCED9C520D}" srcId="{2A0CF107-DB43-4E57-BDF6-A03051D8C225}" destId="{2D89F076-51CA-4765-8B4D-3F67E2DE066F}" srcOrd="1" destOrd="0" parTransId="{B75D03ED-7464-45CC-9292-0AF397DE4BB2}" sibTransId="{01E365CE-A168-4B85-8291-F32E2D9BA9BE}"/>
    <dgm:cxn modelId="{11150EF1-7F27-4E62-96F2-1A3994C6B13B}" srcId="{2A0CF107-DB43-4E57-BDF6-A03051D8C225}" destId="{4F7D719C-8EAF-481E-B9E1-ECC4D3852ED3}" srcOrd="2" destOrd="0" parTransId="{6BC6933A-C494-436B-97D1-8A8FD275F0C0}" sibTransId="{77BE7781-3C26-412E-A222-9D215BF3D837}"/>
    <dgm:cxn modelId="{61C0060F-142A-48B6-8E06-5B66EB7BF029}" type="presOf" srcId="{7B9DE8E8-08DE-46A2-BE08-83B50E136C27}" destId="{E8FDED5D-5D05-4F4D-AC04-023934FEC571}" srcOrd="1" destOrd="0" presId="urn:microsoft.com/office/officeart/2005/8/layout/vProcess5"/>
    <dgm:cxn modelId="{E6152CB3-3A03-45ED-B045-F82EEE90ACA0}" type="presParOf" srcId="{9AF2CE20-4398-442C-8A0F-4A3434F7059A}" destId="{A47FF21B-50D5-4908-BD0D-586F3E723A55}" srcOrd="0" destOrd="0" presId="urn:microsoft.com/office/officeart/2005/8/layout/vProcess5"/>
    <dgm:cxn modelId="{EFB0EDF8-E3D0-448C-A58B-59CBB4017779}" type="presParOf" srcId="{9AF2CE20-4398-442C-8A0F-4A3434F7059A}" destId="{7190C84A-34A5-4556-97DE-3460E3CD2A91}" srcOrd="1" destOrd="0" presId="urn:microsoft.com/office/officeart/2005/8/layout/vProcess5"/>
    <dgm:cxn modelId="{527072F6-DBE2-4AA8-8738-E2391F52A106}" type="presParOf" srcId="{9AF2CE20-4398-442C-8A0F-4A3434F7059A}" destId="{78467B95-9B62-43C7-B010-F80E0254DA83}" srcOrd="2" destOrd="0" presId="urn:microsoft.com/office/officeart/2005/8/layout/vProcess5"/>
    <dgm:cxn modelId="{222C331E-9D41-4D58-B659-77B522D54033}" type="presParOf" srcId="{9AF2CE20-4398-442C-8A0F-4A3434F7059A}" destId="{0CAB210F-7AB6-4E83-BBF6-58C19650586A}" srcOrd="3" destOrd="0" presId="urn:microsoft.com/office/officeart/2005/8/layout/vProcess5"/>
    <dgm:cxn modelId="{78814955-C410-4782-BE98-BA10AAEC746D}" type="presParOf" srcId="{9AF2CE20-4398-442C-8A0F-4A3434F7059A}" destId="{267FA617-088D-4446-8940-8F1C39D459D1}" srcOrd="4" destOrd="0" presId="urn:microsoft.com/office/officeart/2005/8/layout/vProcess5"/>
    <dgm:cxn modelId="{44F45432-A1A8-4D30-95AF-F9B4833A1EFD}" type="presParOf" srcId="{9AF2CE20-4398-442C-8A0F-4A3434F7059A}" destId="{24A0B4DC-90BF-4E78-800A-2C4875D737F2}" srcOrd="5" destOrd="0" presId="urn:microsoft.com/office/officeart/2005/8/layout/vProcess5"/>
    <dgm:cxn modelId="{908C8995-305E-42BC-A578-AD712829F3F9}" type="presParOf" srcId="{9AF2CE20-4398-442C-8A0F-4A3434F7059A}" destId="{E8FDED5D-5D05-4F4D-AC04-023934FEC571}" srcOrd="6" destOrd="0" presId="urn:microsoft.com/office/officeart/2005/8/layout/vProcess5"/>
    <dgm:cxn modelId="{6FB115A9-8444-45EF-BC41-11D553DEA681}" type="presParOf" srcId="{9AF2CE20-4398-442C-8A0F-4A3434F7059A}" destId="{FBD121B9-CE17-4700-B76A-816A555CD641}" srcOrd="7" destOrd="0" presId="urn:microsoft.com/office/officeart/2005/8/layout/vProcess5"/>
    <dgm:cxn modelId="{306A0CC9-E454-4BB4-B3FF-74B412FBA684}" type="presParOf" srcId="{9AF2CE20-4398-442C-8A0F-4A3434F7059A}" destId="{86222822-490F-415C-8C0F-4A0793E6A921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A0CF107-DB43-4E57-BDF6-A03051D8C225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9DE8E8-08DE-46A2-BE08-83B50E136C27}">
      <dgm:prSet phldrT="[Текст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Развитие сети </a:t>
          </a:r>
          <a:r>
            <a:rPr lang="ru-RU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аутсорсинговых компаний по выполнению функций бизнес-процессов и оказанию услуг по входной и выходной логистике, маркетингу и послепродажному обслуживанию 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для производственных, сборочных структур иностранных ТНК, а также зарубежных компаний банковского сектора;</a:t>
          </a:r>
        </a:p>
        <a:p>
          <a:pPr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dirty="0">
            <a:solidFill>
              <a:schemeClr val="tx1"/>
            </a:solidFill>
          </a:endParaRPr>
        </a:p>
      </dgm:t>
    </dgm:pt>
    <dgm:pt modelId="{6310BB72-557D-4209-935B-31FA7DE48681}" type="parTrans" cxnId="{8980B683-B8A3-4BC2-BB48-41D8F7D74E46}">
      <dgm:prSet/>
      <dgm:spPr/>
      <dgm:t>
        <a:bodyPr/>
        <a:lstStyle/>
        <a:p>
          <a:endParaRPr lang="ru-RU"/>
        </a:p>
      </dgm:t>
    </dgm:pt>
    <dgm:pt modelId="{9DDB2866-B5FD-4B4A-A3DE-E118E8C4B1AA}" type="sibTrans" cxnId="{8980B683-B8A3-4BC2-BB48-41D8F7D74E46}">
      <dgm:prSet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endParaRPr lang="ru-RU" dirty="0"/>
        </a:p>
      </dgm:t>
    </dgm:pt>
    <dgm:pt modelId="{DDB74B82-090D-4E38-B0A2-D27702F96295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Расширение числа компаний по оказанию аутсорсинговых услуг, базирующихся на ведущих высокотехнологических направлениях отечественной науки: </a:t>
          </a: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услуги по ремонту авиатехники, пусконаладочным работам и другое. 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0CC89DE-D546-4F45-A0DB-EE04F2E83D4C}" type="parTrans" cxnId="{1FCA9761-AD22-4EB0-9767-A4C3EB700171}">
      <dgm:prSet/>
      <dgm:spPr/>
      <dgm:t>
        <a:bodyPr/>
        <a:lstStyle/>
        <a:p>
          <a:endParaRPr lang="ru-RU"/>
        </a:p>
      </dgm:t>
    </dgm:pt>
    <dgm:pt modelId="{FB4A2DE0-B660-449E-B3FA-EDBC2523DA89}" type="sibTrans" cxnId="{1FCA9761-AD22-4EB0-9767-A4C3EB700171}">
      <dgm:prSet/>
      <dgm:spPr/>
      <dgm:t>
        <a:bodyPr/>
        <a:lstStyle/>
        <a:p>
          <a:endParaRPr lang="ru-RU"/>
        </a:p>
      </dgm:t>
    </dgm:pt>
    <dgm:pt modelId="{9AF2CE20-4398-442C-8A0F-4A3434F7059A}" type="pres">
      <dgm:prSet presAssocID="{2A0CF107-DB43-4E57-BDF6-A03051D8C225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7FF21B-50D5-4908-BD0D-586F3E723A55}" type="pres">
      <dgm:prSet presAssocID="{2A0CF107-DB43-4E57-BDF6-A03051D8C225}" presName="dummyMaxCanvas" presStyleCnt="0">
        <dgm:presLayoutVars/>
      </dgm:prSet>
      <dgm:spPr/>
    </dgm:pt>
    <dgm:pt modelId="{EAA3C2A0-1E22-48B9-BCBA-CDCDB3E13B27}" type="pres">
      <dgm:prSet presAssocID="{2A0CF107-DB43-4E57-BDF6-A03051D8C225}" presName="TwoNodes_1" presStyleLbl="node1" presStyleIdx="0" presStyleCnt="2" custScaleX="103006" custScaleY="109712" custLinFactNeighborY="13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3B9951-3E55-4223-820A-E04F9ECD02B2}" type="pres">
      <dgm:prSet presAssocID="{2A0CF107-DB43-4E57-BDF6-A03051D8C225}" presName="TwoNodes_2" presStyleLbl="node1" presStyleIdx="1" presStyleCnt="2" custLinFactNeighborY="6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20E8AD-B161-436C-A3DC-A7DF68F4772A}" type="pres">
      <dgm:prSet presAssocID="{2A0CF107-DB43-4E57-BDF6-A03051D8C225}" presName="TwoConn_1-2" presStyleLbl="fgAccFollowNode1" presStyleIdx="0" presStyleCnt="1" custScaleY="146115" custLinFactNeighborX="-137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9671BA-B244-4370-B111-B36587DE4BD3}" type="pres">
      <dgm:prSet presAssocID="{2A0CF107-DB43-4E57-BDF6-A03051D8C225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13E10C-F13C-421E-B863-7CCE0B6758E3}" type="pres">
      <dgm:prSet presAssocID="{2A0CF107-DB43-4E57-BDF6-A03051D8C225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3A3D22B-24CB-4CF9-8811-F30FC0A79780}" type="presOf" srcId="{7B9DE8E8-08DE-46A2-BE08-83B50E136C27}" destId="{EAA3C2A0-1E22-48B9-BCBA-CDCDB3E13B27}" srcOrd="0" destOrd="0" presId="urn:microsoft.com/office/officeart/2005/8/layout/vProcess5"/>
    <dgm:cxn modelId="{5A005672-3087-499F-988D-90654D8B9E05}" type="presOf" srcId="{9DDB2866-B5FD-4B4A-A3DE-E118E8C4B1AA}" destId="{4D20E8AD-B161-436C-A3DC-A7DF68F4772A}" srcOrd="0" destOrd="0" presId="urn:microsoft.com/office/officeart/2005/8/layout/vProcess5"/>
    <dgm:cxn modelId="{91196957-50FC-4DCA-9823-C80EDF5E241D}" type="presOf" srcId="{DDB74B82-090D-4E38-B0A2-D27702F96295}" destId="{6013E10C-F13C-421E-B863-7CCE0B6758E3}" srcOrd="1" destOrd="0" presId="urn:microsoft.com/office/officeart/2005/8/layout/vProcess5"/>
    <dgm:cxn modelId="{88353D11-9C50-4198-9147-0FADCE24DDDE}" type="presOf" srcId="{DDB74B82-090D-4E38-B0A2-D27702F96295}" destId="{763B9951-3E55-4223-820A-E04F9ECD02B2}" srcOrd="0" destOrd="0" presId="urn:microsoft.com/office/officeart/2005/8/layout/vProcess5"/>
    <dgm:cxn modelId="{1FCA9761-AD22-4EB0-9767-A4C3EB700171}" srcId="{2A0CF107-DB43-4E57-BDF6-A03051D8C225}" destId="{DDB74B82-090D-4E38-B0A2-D27702F96295}" srcOrd="1" destOrd="0" parTransId="{60CC89DE-D546-4F45-A0DB-EE04F2E83D4C}" sibTransId="{FB4A2DE0-B660-449E-B3FA-EDBC2523DA89}"/>
    <dgm:cxn modelId="{7A83C656-8FC6-4E79-BC8F-732DBFBB0E0E}" type="presOf" srcId="{7B9DE8E8-08DE-46A2-BE08-83B50E136C27}" destId="{EC9671BA-B244-4370-B111-B36587DE4BD3}" srcOrd="1" destOrd="0" presId="urn:microsoft.com/office/officeart/2005/8/layout/vProcess5"/>
    <dgm:cxn modelId="{03B6B1D8-A228-4253-8618-12E1B8CDD7CB}" type="presOf" srcId="{2A0CF107-DB43-4E57-BDF6-A03051D8C225}" destId="{9AF2CE20-4398-442C-8A0F-4A3434F7059A}" srcOrd="0" destOrd="0" presId="urn:microsoft.com/office/officeart/2005/8/layout/vProcess5"/>
    <dgm:cxn modelId="{8980B683-B8A3-4BC2-BB48-41D8F7D74E46}" srcId="{2A0CF107-DB43-4E57-BDF6-A03051D8C225}" destId="{7B9DE8E8-08DE-46A2-BE08-83B50E136C27}" srcOrd="0" destOrd="0" parTransId="{6310BB72-557D-4209-935B-31FA7DE48681}" sibTransId="{9DDB2866-B5FD-4B4A-A3DE-E118E8C4B1AA}"/>
    <dgm:cxn modelId="{40C01B72-E2FC-4FCE-925F-F9C4F6C46E74}" type="presParOf" srcId="{9AF2CE20-4398-442C-8A0F-4A3434F7059A}" destId="{A47FF21B-50D5-4908-BD0D-586F3E723A55}" srcOrd="0" destOrd="0" presId="urn:microsoft.com/office/officeart/2005/8/layout/vProcess5"/>
    <dgm:cxn modelId="{63F229E1-E3A7-4A8A-AE4F-B37534DDF3BF}" type="presParOf" srcId="{9AF2CE20-4398-442C-8A0F-4A3434F7059A}" destId="{EAA3C2A0-1E22-48B9-BCBA-CDCDB3E13B27}" srcOrd="1" destOrd="0" presId="urn:microsoft.com/office/officeart/2005/8/layout/vProcess5"/>
    <dgm:cxn modelId="{16FDA239-E785-4E0E-BB6A-BB00F830B001}" type="presParOf" srcId="{9AF2CE20-4398-442C-8A0F-4A3434F7059A}" destId="{763B9951-3E55-4223-820A-E04F9ECD02B2}" srcOrd="2" destOrd="0" presId="urn:microsoft.com/office/officeart/2005/8/layout/vProcess5"/>
    <dgm:cxn modelId="{DFCEF62C-F0BC-46A8-81E2-13B90D86D1B5}" type="presParOf" srcId="{9AF2CE20-4398-442C-8A0F-4A3434F7059A}" destId="{4D20E8AD-B161-436C-A3DC-A7DF68F4772A}" srcOrd="3" destOrd="0" presId="urn:microsoft.com/office/officeart/2005/8/layout/vProcess5"/>
    <dgm:cxn modelId="{E395BA0B-2E4D-4CA0-90C2-F829445A33EE}" type="presParOf" srcId="{9AF2CE20-4398-442C-8A0F-4A3434F7059A}" destId="{EC9671BA-B244-4370-B111-B36587DE4BD3}" srcOrd="4" destOrd="0" presId="urn:microsoft.com/office/officeart/2005/8/layout/vProcess5"/>
    <dgm:cxn modelId="{A62CA727-3761-4710-AC99-C035C2B81596}" type="presParOf" srcId="{9AF2CE20-4398-442C-8A0F-4A3434F7059A}" destId="{6013E10C-F13C-421E-B863-7CCE0B6758E3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1C9776-1598-4796-98BF-365AF6DB09DF}" type="doc">
      <dgm:prSet loTypeId="urn:microsoft.com/office/officeart/2005/8/layout/hList6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D2A6F7-F995-4221-92D4-84AB048D59B6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канала</a:t>
          </a:r>
        </a:p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 трансфера: 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0C42BFB2-CB0E-4F26-BF2B-02E304100F97}" type="parTrans" cxnId="{F35F13E1-D7A8-49EC-8BE9-2B6CD29993D7}">
      <dgm:prSet/>
      <dgm:spPr/>
      <dgm:t>
        <a:bodyPr/>
        <a:lstStyle/>
        <a:p>
          <a:endParaRPr lang="ru-RU"/>
        </a:p>
      </dgm:t>
    </dgm:pt>
    <dgm:pt modelId="{51125E80-5789-456C-AF6D-0F499225BF5B}" type="sibTrans" cxnId="{F35F13E1-D7A8-49EC-8BE9-2B6CD29993D7}">
      <dgm:prSet/>
      <dgm:spPr/>
      <dgm:t>
        <a:bodyPr/>
        <a:lstStyle/>
        <a:p>
          <a:endParaRPr lang="ru-RU"/>
        </a:p>
      </dgm:t>
    </dgm:pt>
    <dgm:pt modelId="{C85F979E-BC30-4D65-8EEC-4AF8D30C9A1B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прямой;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155B3345-C147-40A4-AF5B-2C5594902E20}" type="parTrans" cxnId="{4448E8AB-10E8-41D7-A4B8-DF05B9318DDE}">
      <dgm:prSet/>
      <dgm:spPr/>
      <dgm:t>
        <a:bodyPr/>
        <a:lstStyle/>
        <a:p>
          <a:endParaRPr lang="ru-RU"/>
        </a:p>
      </dgm:t>
    </dgm:pt>
    <dgm:pt modelId="{A6147A71-ADEE-4873-8943-D2DC07345910}" type="sibTrans" cxnId="{4448E8AB-10E8-41D7-A4B8-DF05B9318DDE}">
      <dgm:prSet/>
      <dgm:spPr/>
      <dgm:t>
        <a:bodyPr/>
        <a:lstStyle/>
        <a:p>
          <a:endParaRPr lang="ru-RU"/>
        </a:p>
      </dgm:t>
    </dgm:pt>
    <dgm:pt modelId="{67BB0E4B-0D8F-446D-AADD-7E9FD9515F2D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косвенный;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53130EC2-B5A8-4DD5-92B1-81165FAC0822}" type="parTrans" cxnId="{00263C6E-C527-41D1-9317-AF03900B073F}">
      <dgm:prSet/>
      <dgm:spPr/>
      <dgm:t>
        <a:bodyPr/>
        <a:lstStyle/>
        <a:p>
          <a:endParaRPr lang="ru-RU"/>
        </a:p>
      </dgm:t>
    </dgm:pt>
    <dgm:pt modelId="{FB67F248-0D26-427E-B931-3489DB6F7C24}" type="sibTrans" cxnId="{00263C6E-C527-41D1-9317-AF03900B073F}">
      <dgm:prSet/>
      <dgm:spPr/>
      <dgm:t>
        <a:bodyPr/>
        <a:lstStyle/>
        <a:p>
          <a:endParaRPr lang="ru-RU"/>
        </a:p>
      </dgm:t>
    </dgm:pt>
    <dgm:pt modelId="{B4063913-6344-4DD7-A468-FA92BCB4D4D5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вида технологического пакета: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6E74269D-645A-4EA4-8D36-3C1122FF6478}" type="parTrans" cxnId="{BC8E13FC-E0C7-4DE7-B5C4-C180727ECD04}">
      <dgm:prSet/>
      <dgm:spPr/>
      <dgm:t>
        <a:bodyPr/>
        <a:lstStyle/>
        <a:p>
          <a:endParaRPr lang="ru-RU"/>
        </a:p>
      </dgm:t>
    </dgm:pt>
    <dgm:pt modelId="{E11431B2-4B82-4D72-A08C-F197D2B1ADE3}" type="sibTrans" cxnId="{BC8E13FC-E0C7-4DE7-B5C4-C180727ECD04}">
      <dgm:prSet/>
      <dgm:spPr/>
      <dgm:t>
        <a:bodyPr/>
        <a:lstStyle/>
        <a:p>
          <a:endParaRPr lang="ru-RU"/>
        </a:p>
      </dgm:t>
    </dgm:pt>
    <dgm:pt modelId="{F753A26C-7F60-4191-8AAE-678A66952D9D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максимальный;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D21A4CCF-E8AD-4E72-8426-CB07884947E8}" type="parTrans" cxnId="{B148B5B1-4C69-4AAB-A35B-9A1C654D7B68}">
      <dgm:prSet/>
      <dgm:spPr/>
      <dgm:t>
        <a:bodyPr/>
        <a:lstStyle/>
        <a:p>
          <a:endParaRPr lang="ru-RU"/>
        </a:p>
      </dgm:t>
    </dgm:pt>
    <dgm:pt modelId="{6FA54DEB-60CF-455E-A55E-7DEE2CE0AD41}" type="sibTrans" cxnId="{B148B5B1-4C69-4AAB-A35B-9A1C654D7B68}">
      <dgm:prSet/>
      <dgm:spPr/>
      <dgm:t>
        <a:bodyPr/>
        <a:lstStyle/>
        <a:p>
          <a:endParaRPr lang="ru-RU"/>
        </a:p>
      </dgm:t>
    </dgm:pt>
    <dgm:pt modelId="{5FFF9273-7547-423C-B951-E155FE5A74D9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средний;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1FB3BF41-FA0F-4C2A-BCF6-D2D7046444D3}" type="parTrans" cxnId="{9C586C21-A156-4A2A-9DF0-2B39767F759C}">
      <dgm:prSet/>
      <dgm:spPr/>
      <dgm:t>
        <a:bodyPr/>
        <a:lstStyle/>
        <a:p>
          <a:endParaRPr lang="ru-RU"/>
        </a:p>
      </dgm:t>
    </dgm:pt>
    <dgm:pt modelId="{46D8FDDD-F5ED-4F96-ADE6-584141E19B46}" type="sibTrans" cxnId="{9C586C21-A156-4A2A-9DF0-2B39767F759C}">
      <dgm:prSet/>
      <dgm:spPr/>
      <dgm:t>
        <a:bodyPr/>
        <a:lstStyle/>
        <a:p>
          <a:endParaRPr lang="ru-RU"/>
        </a:p>
      </dgm:t>
    </dgm:pt>
    <dgm:pt modelId="{94868F98-9486-488D-B34E-A7996805F6AE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минимальный.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D75EDC3E-3853-473D-9126-9FE07311A26A}" type="parTrans" cxnId="{DC2434D5-E622-4801-8E6A-3DDCA0A532E5}">
      <dgm:prSet/>
      <dgm:spPr/>
      <dgm:t>
        <a:bodyPr/>
        <a:lstStyle/>
        <a:p>
          <a:endParaRPr lang="ru-RU"/>
        </a:p>
      </dgm:t>
    </dgm:pt>
    <dgm:pt modelId="{47A40E9F-DFDB-49D8-91F9-2BB095E21BDE}" type="sibTrans" cxnId="{DC2434D5-E622-4801-8E6A-3DDCA0A532E5}">
      <dgm:prSet/>
      <dgm:spPr/>
      <dgm:t>
        <a:bodyPr/>
        <a:lstStyle/>
        <a:p>
          <a:endParaRPr lang="ru-RU"/>
        </a:p>
      </dgm:t>
    </dgm:pt>
    <dgm:pt modelId="{58F3B966-174A-4054-8799-E08B56405B78}">
      <dgm:prSet phldrT="[Текст]" custT="1"/>
      <dgm:spPr/>
      <dgm:t>
        <a:bodyPr/>
        <a:lstStyle/>
        <a:p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BE630D02-4668-4EB3-A503-B081594C45DD}" type="parTrans" cxnId="{A8E45D79-341B-4086-BF6D-3F8A35DD8120}">
      <dgm:prSet/>
      <dgm:spPr/>
      <dgm:t>
        <a:bodyPr/>
        <a:lstStyle/>
        <a:p>
          <a:endParaRPr lang="ru-RU"/>
        </a:p>
      </dgm:t>
    </dgm:pt>
    <dgm:pt modelId="{A5B2F5E7-4D1B-45B2-9BAD-E7DF8834249E}" type="sibTrans" cxnId="{A8E45D79-341B-4086-BF6D-3F8A35DD8120}">
      <dgm:prSet/>
      <dgm:spPr/>
      <dgm:t>
        <a:bodyPr/>
        <a:lstStyle/>
        <a:p>
          <a:endParaRPr lang="ru-RU"/>
        </a:p>
      </dgm:t>
    </dgm:pt>
    <dgm:pt modelId="{3B758ABD-834B-494A-A7AA-BB40AE6A5136}" type="pres">
      <dgm:prSet presAssocID="{531C9776-1598-4796-98BF-365AF6DB09D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BFFA7C9-CF1F-4D2A-B239-16A2B22CB0CA}" type="pres">
      <dgm:prSet presAssocID="{3ED2A6F7-F995-4221-92D4-84AB048D59B6}" presName="node" presStyleLbl="node1" presStyleIdx="0" presStyleCnt="2" custLinFactNeighborY="3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EA72EE-41F4-4ECE-9C48-9A45D2574FD9}" type="pres">
      <dgm:prSet presAssocID="{51125E80-5789-456C-AF6D-0F499225BF5B}" presName="sibTrans" presStyleCnt="0"/>
      <dgm:spPr/>
    </dgm:pt>
    <dgm:pt modelId="{7D472C07-3ADE-4CE7-82DC-33A876D1E2A3}" type="pres">
      <dgm:prSet presAssocID="{B4063913-6344-4DD7-A468-FA92BCB4D4D5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8E13FC-E0C7-4DE7-B5C4-C180727ECD04}" srcId="{531C9776-1598-4796-98BF-365AF6DB09DF}" destId="{B4063913-6344-4DD7-A468-FA92BCB4D4D5}" srcOrd="1" destOrd="0" parTransId="{6E74269D-645A-4EA4-8D36-3C1122FF6478}" sibTransId="{E11431B2-4B82-4D72-A08C-F197D2B1ADE3}"/>
    <dgm:cxn modelId="{62FFC780-4DD7-41CC-B8F2-0D0B1210B7C4}" type="presOf" srcId="{B4063913-6344-4DD7-A468-FA92BCB4D4D5}" destId="{7D472C07-3ADE-4CE7-82DC-33A876D1E2A3}" srcOrd="0" destOrd="0" presId="urn:microsoft.com/office/officeart/2005/8/layout/hList6"/>
    <dgm:cxn modelId="{A538D317-626A-4993-A44F-AC04FAD74B18}" type="presOf" srcId="{F753A26C-7F60-4191-8AAE-678A66952D9D}" destId="{7D472C07-3ADE-4CE7-82DC-33A876D1E2A3}" srcOrd="0" destOrd="1" presId="urn:microsoft.com/office/officeart/2005/8/layout/hList6"/>
    <dgm:cxn modelId="{4448E8AB-10E8-41D7-A4B8-DF05B9318DDE}" srcId="{3ED2A6F7-F995-4221-92D4-84AB048D59B6}" destId="{C85F979E-BC30-4D65-8EEC-4AF8D30C9A1B}" srcOrd="1" destOrd="0" parTransId="{155B3345-C147-40A4-AF5B-2C5594902E20}" sibTransId="{A6147A71-ADEE-4873-8943-D2DC07345910}"/>
    <dgm:cxn modelId="{D1E0EDBA-7E69-4F3A-94A4-97023B274863}" type="presOf" srcId="{C85F979E-BC30-4D65-8EEC-4AF8D30C9A1B}" destId="{4BFFA7C9-CF1F-4D2A-B239-16A2B22CB0CA}" srcOrd="0" destOrd="2" presId="urn:microsoft.com/office/officeart/2005/8/layout/hList6"/>
    <dgm:cxn modelId="{00263C6E-C527-41D1-9317-AF03900B073F}" srcId="{3ED2A6F7-F995-4221-92D4-84AB048D59B6}" destId="{67BB0E4B-0D8F-446D-AADD-7E9FD9515F2D}" srcOrd="2" destOrd="0" parTransId="{53130EC2-B5A8-4DD5-92B1-81165FAC0822}" sibTransId="{FB67F248-0D26-427E-B931-3489DB6F7C24}"/>
    <dgm:cxn modelId="{A8E45D79-341B-4086-BF6D-3F8A35DD8120}" srcId="{3ED2A6F7-F995-4221-92D4-84AB048D59B6}" destId="{58F3B966-174A-4054-8799-E08B56405B78}" srcOrd="0" destOrd="0" parTransId="{BE630D02-4668-4EB3-A503-B081594C45DD}" sibTransId="{A5B2F5E7-4D1B-45B2-9BAD-E7DF8834249E}"/>
    <dgm:cxn modelId="{B148B5B1-4C69-4AAB-A35B-9A1C654D7B68}" srcId="{B4063913-6344-4DD7-A468-FA92BCB4D4D5}" destId="{F753A26C-7F60-4191-8AAE-678A66952D9D}" srcOrd="0" destOrd="0" parTransId="{D21A4CCF-E8AD-4E72-8426-CB07884947E8}" sibTransId="{6FA54DEB-60CF-455E-A55E-7DEE2CE0AD41}"/>
    <dgm:cxn modelId="{788219A6-8A8F-4F13-B846-319E91A5E033}" type="presOf" srcId="{67BB0E4B-0D8F-446D-AADD-7E9FD9515F2D}" destId="{4BFFA7C9-CF1F-4D2A-B239-16A2B22CB0CA}" srcOrd="0" destOrd="3" presId="urn:microsoft.com/office/officeart/2005/8/layout/hList6"/>
    <dgm:cxn modelId="{6B0CCC79-A65E-469A-88DE-0126E1FEF52F}" type="presOf" srcId="{3ED2A6F7-F995-4221-92D4-84AB048D59B6}" destId="{4BFFA7C9-CF1F-4D2A-B239-16A2B22CB0CA}" srcOrd="0" destOrd="0" presId="urn:microsoft.com/office/officeart/2005/8/layout/hList6"/>
    <dgm:cxn modelId="{CE5EEF8B-6E11-475C-A670-1E942ABF5015}" type="presOf" srcId="{58F3B966-174A-4054-8799-E08B56405B78}" destId="{4BFFA7C9-CF1F-4D2A-B239-16A2B22CB0CA}" srcOrd="0" destOrd="1" presId="urn:microsoft.com/office/officeart/2005/8/layout/hList6"/>
    <dgm:cxn modelId="{6916405D-B453-4EE4-9834-A77F75568FB3}" type="presOf" srcId="{94868F98-9486-488D-B34E-A7996805F6AE}" destId="{7D472C07-3ADE-4CE7-82DC-33A876D1E2A3}" srcOrd="0" destOrd="3" presId="urn:microsoft.com/office/officeart/2005/8/layout/hList6"/>
    <dgm:cxn modelId="{3F42354E-4A6A-455A-AC32-D49495AB680A}" type="presOf" srcId="{531C9776-1598-4796-98BF-365AF6DB09DF}" destId="{3B758ABD-834B-494A-A7AA-BB40AE6A5136}" srcOrd="0" destOrd="0" presId="urn:microsoft.com/office/officeart/2005/8/layout/hList6"/>
    <dgm:cxn modelId="{9C586C21-A156-4A2A-9DF0-2B39767F759C}" srcId="{B4063913-6344-4DD7-A468-FA92BCB4D4D5}" destId="{5FFF9273-7547-423C-B951-E155FE5A74D9}" srcOrd="1" destOrd="0" parTransId="{1FB3BF41-FA0F-4C2A-BCF6-D2D7046444D3}" sibTransId="{46D8FDDD-F5ED-4F96-ADE6-584141E19B46}"/>
    <dgm:cxn modelId="{DC2434D5-E622-4801-8E6A-3DDCA0A532E5}" srcId="{B4063913-6344-4DD7-A468-FA92BCB4D4D5}" destId="{94868F98-9486-488D-B34E-A7996805F6AE}" srcOrd="2" destOrd="0" parTransId="{D75EDC3E-3853-473D-9126-9FE07311A26A}" sibTransId="{47A40E9F-DFDB-49D8-91F9-2BB095E21BDE}"/>
    <dgm:cxn modelId="{5830DC05-4D3B-485C-A2BF-86DB0AD85C17}" type="presOf" srcId="{5FFF9273-7547-423C-B951-E155FE5A74D9}" destId="{7D472C07-3ADE-4CE7-82DC-33A876D1E2A3}" srcOrd="0" destOrd="2" presId="urn:microsoft.com/office/officeart/2005/8/layout/hList6"/>
    <dgm:cxn modelId="{F35F13E1-D7A8-49EC-8BE9-2B6CD29993D7}" srcId="{531C9776-1598-4796-98BF-365AF6DB09DF}" destId="{3ED2A6F7-F995-4221-92D4-84AB048D59B6}" srcOrd="0" destOrd="0" parTransId="{0C42BFB2-CB0E-4F26-BF2B-02E304100F97}" sibTransId="{51125E80-5789-456C-AF6D-0F499225BF5B}"/>
    <dgm:cxn modelId="{9DC3CED8-7897-49B4-B2DE-6ECE3C3F830C}" type="presParOf" srcId="{3B758ABD-834B-494A-A7AA-BB40AE6A5136}" destId="{4BFFA7C9-CF1F-4D2A-B239-16A2B22CB0CA}" srcOrd="0" destOrd="0" presId="urn:microsoft.com/office/officeart/2005/8/layout/hList6"/>
    <dgm:cxn modelId="{C8554750-5163-42F2-BC7A-8657D74440BC}" type="presParOf" srcId="{3B758ABD-834B-494A-A7AA-BB40AE6A5136}" destId="{D5EA72EE-41F4-4ECE-9C48-9A45D2574FD9}" srcOrd="1" destOrd="0" presId="urn:microsoft.com/office/officeart/2005/8/layout/hList6"/>
    <dgm:cxn modelId="{D2D88305-D267-49A9-A307-A029CD5F9FD2}" type="presParOf" srcId="{3B758ABD-834B-494A-A7AA-BB40AE6A5136}" destId="{7D472C07-3ADE-4CE7-82DC-33A876D1E2A3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2D485C-6862-4E62-9360-2B122351CEEE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088CFA5-0D42-43D4-AF02-662035117393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Внутрифирменные отношения 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4E898703-A430-4213-9025-0B2E7844B70A}" type="parTrans" cxnId="{FF992344-7B4D-4076-910E-98536385B612}">
      <dgm:prSet/>
      <dgm:spPr/>
      <dgm:t>
        <a:bodyPr/>
        <a:lstStyle/>
        <a:p>
          <a:endParaRPr lang="ru-RU"/>
        </a:p>
      </dgm:t>
    </dgm:pt>
    <dgm:pt modelId="{630D39DB-7497-4FA2-9BE5-86E1FE64E71F}" type="sibTrans" cxnId="{FF992344-7B4D-4076-910E-98536385B612}">
      <dgm:prSet/>
      <dgm:spPr/>
      <dgm:t>
        <a:bodyPr/>
        <a:lstStyle/>
        <a:p>
          <a:endParaRPr lang="ru-RU"/>
        </a:p>
      </dgm:t>
    </dgm:pt>
    <dgm:pt modelId="{7F6DC7C2-A446-4D0D-950C-164D223C5F3F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прямые иностранные инвестиции;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28AEAC42-EB5D-48F0-9555-BE097EE10703}" type="parTrans" cxnId="{68144F13-38DF-42C8-B903-D93E813A23C3}">
      <dgm:prSet/>
      <dgm:spPr/>
      <dgm:t>
        <a:bodyPr/>
        <a:lstStyle/>
        <a:p>
          <a:endParaRPr lang="ru-RU"/>
        </a:p>
      </dgm:t>
    </dgm:pt>
    <dgm:pt modelId="{24C0F838-420B-4CC5-85DC-09E2272B3DE1}" type="sibTrans" cxnId="{68144F13-38DF-42C8-B903-D93E813A23C3}">
      <dgm:prSet/>
      <dgm:spPr/>
      <dgm:t>
        <a:bodyPr/>
        <a:lstStyle/>
        <a:p>
          <a:endParaRPr lang="ru-RU"/>
        </a:p>
      </dgm:t>
    </dgm:pt>
    <dgm:pt modelId="{5CDB2DE2-70EC-4472-A9AC-6A6836422E1D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Рыночные отношения 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8634F316-89BA-43FB-A28B-1BD1E55DCD49}" type="parTrans" cxnId="{D7DF4635-9339-4F6D-ABFD-4927AB3CA5DF}">
      <dgm:prSet/>
      <dgm:spPr/>
      <dgm:t>
        <a:bodyPr/>
        <a:lstStyle/>
        <a:p>
          <a:endParaRPr lang="ru-RU"/>
        </a:p>
      </dgm:t>
    </dgm:pt>
    <dgm:pt modelId="{FD2E935B-A116-4D38-B0B4-234561E32DDF}" type="sibTrans" cxnId="{D7DF4635-9339-4F6D-ABFD-4927AB3CA5DF}">
      <dgm:prSet/>
      <dgm:spPr/>
      <dgm:t>
        <a:bodyPr/>
        <a:lstStyle/>
        <a:p>
          <a:endParaRPr lang="ru-RU"/>
        </a:p>
      </dgm:t>
    </dgm:pt>
    <dgm:pt modelId="{ACBBB8A0-148B-4476-9979-E039F2C44643}">
      <dgm:prSet phldrT="[Текст]" custT="1"/>
      <dgm:spPr/>
      <dgm:t>
        <a:bodyPr/>
        <a:lstStyle/>
        <a:p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неакционерные формы организации международного производства;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0CAF3263-F14F-4535-ABA1-7A59B56FDFB6}" type="parTrans" cxnId="{A8D21FF7-9B2F-4A12-B4A8-56087DB9E460}">
      <dgm:prSet/>
      <dgm:spPr/>
      <dgm:t>
        <a:bodyPr/>
        <a:lstStyle/>
        <a:p>
          <a:endParaRPr lang="ru-RU"/>
        </a:p>
      </dgm:t>
    </dgm:pt>
    <dgm:pt modelId="{5DD2627A-99D0-4B45-A836-82062723C31D}" type="sibTrans" cxnId="{A8D21FF7-9B2F-4A12-B4A8-56087DB9E460}">
      <dgm:prSet/>
      <dgm:spPr/>
      <dgm:t>
        <a:bodyPr/>
        <a:lstStyle/>
        <a:p>
          <a:endParaRPr lang="ru-RU"/>
        </a:p>
      </dgm:t>
    </dgm:pt>
    <dgm:pt modelId="{FD4394F7-1E10-41B0-B3C0-D86DDB83683A}">
      <dgm:prSet phldrT="[Текст]" custT="1"/>
      <dgm:spPr/>
      <dgm:t>
        <a:bodyPr/>
        <a:lstStyle/>
        <a:p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разовые договоры купли-продажи технологического пакета.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DF533738-966A-4437-87E9-77F229A4C0D4}" type="parTrans" cxnId="{B468CC20-6842-474E-A14C-A6E2242BDAFA}">
      <dgm:prSet/>
      <dgm:spPr/>
      <dgm:t>
        <a:bodyPr/>
        <a:lstStyle/>
        <a:p>
          <a:endParaRPr lang="ru-RU"/>
        </a:p>
      </dgm:t>
    </dgm:pt>
    <dgm:pt modelId="{BA0C35D7-382C-489D-8766-DF27E2A5E2C0}" type="sibTrans" cxnId="{B468CC20-6842-474E-A14C-A6E2242BDAFA}">
      <dgm:prSet/>
      <dgm:spPr/>
      <dgm:t>
        <a:bodyPr/>
        <a:lstStyle/>
        <a:p>
          <a:endParaRPr lang="ru-RU"/>
        </a:p>
      </dgm:t>
    </dgm:pt>
    <dgm:pt modelId="{84A4C835-0A28-4E39-B73B-6E742A76E8B6}">
      <dgm:prSet phldrT="[Текст]"/>
      <dgm:spPr/>
      <dgm:t>
        <a:bodyPr/>
        <a:lstStyle/>
        <a:p>
          <a:endParaRPr lang="ru-RU" sz="2000" dirty="0"/>
        </a:p>
      </dgm:t>
    </dgm:pt>
    <dgm:pt modelId="{4BAE24CD-7E34-4530-B49F-5A99387A3BD9}" type="parTrans" cxnId="{DA514404-116D-4774-8ED5-847A91A752C0}">
      <dgm:prSet/>
      <dgm:spPr/>
      <dgm:t>
        <a:bodyPr/>
        <a:lstStyle/>
        <a:p>
          <a:endParaRPr lang="ru-RU"/>
        </a:p>
      </dgm:t>
    </dgm:pt>
    <dgm:pt modelId="{C0C52EAF-02B0-49B7-8C26-CC17AC18639B}" type="sibTrans" cxnId="{DA514404-116D-4774-8ED5-847A91A752C0}">
      <dgm:prSet/>
      <dgm:spPr/>
      <dgm:t>
        <a:bodyPr/>
        <a:lstStyle/>
        <a:p>
          <a:endParaRPr lang="ru-RU"/>
        </a:p>
      </dgm:t>
    </dgm:pt>
    <dgm:pt modelId="{53218A9D-6D7D-4EF4-9A27-EC6530E03201}" type="pres">
      <dgm:prSet presAssocID="{ED2D485C-6862-4E62-9360-2B122351CEE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C4B59E-1848-4AC8-982B-CD2DDF37F0ED}" type="pres">
      <dgm:prSet presAssocID="{9088CFA5-0D42-43D4-AF02-662035117393}" presName="linNode" presStyleCnt="0"/>
      <dgm:spPr/>
    </dgm:pt>
    <dgm:pt modelId="{84290DC9-52EA-41DD-8CD4-D528F9ECF33F}" type="pres">
      <dgm:prSet presAssocID="{9088CFA5-0D42-43D4-AF02-662035117393}" presName="parentShp" presStyleLbl="node1" presStyleIdx="0" presStyleCnt="2" custLinFactNeighborY="38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4D0A63-DAD3-4CF9-B933-A8EA13E41AEE}" type="pres">
      <dgm:prSet presAssocID="{9088CFA5-0D42-43D4-AF02-662035117393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7E9897-D1FF-49CD-9D85-77C6948165FB}" type="pres">
      <dgm:prSet presAssocID="{630D39DB-7497-4FA2-9BE5-86E1FE64E71F}" presName="spacing" presStyleCnt="0"/>
      <dgm:spPr/>
    </dgm:pt>
    <dgm:pt modelId="{FF1A6EF6-1EE3-44F2-B085-E73FB64A48D3}" type="pres">
      <dgm:prSet presAssocID="{5CDB2DE2-70EC-4472-A9AC-6A6836422E1D}" presName="linNode" presStyleCnt="0"/>
      <dgm:spPr/>
    </dgm:pt>
    <dgm:pt modelId="{540E4773-5A86-455C-97CB-D7C912670B37}" type="pres">
      <dgm:prSet presAssocID="{5CDB2DE2-70EC-4472-A9AC-6A6836422E1D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1E3FDC-B30E-4D2A-885D-8F59CED64B15}" type="pres">
      <dgm:prSet presAssocID="{5CDB2DE2-70EC-4472-A9AC-6A6836422E1D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28727C6-F0AF-47B0-8D29-03DC71895D48}" type="presOf" srcId="{ED2D485C-6862-4E62-9360-2B122351CEEE}" destId="{53218A9D-6D7D-4EF4-9A27-EC6530E03201}" srcOrd="0" destOrd="0" presId="urn:microsoft.com/office/officeart/2005/8/layout/vList6"/>
    <dgm:cxn modelId="{D3F79289-0519-4B38-AFC3-C7149905DA44}" type="presOf" srcId="{84A4C835-0A28-4E39-B73B-6E742A76E8B6}" destId="{204D0A63-DAD3-4CF9-B933-A8EA13E41AEE}" srcOrd="0" destOrd="0" presId="urn:microsoft.com/office/officeart/2005/8/layout/vList6"/>
    <dgm:cxn modelId="{B4DEFDFB-5C46-412F-9EBD-E8CDB22AB5B7}" type="presOf" srcId="{7F6DC7C2-A446-4D0D-950C-164D223C5F3F}" destId="{204D0A63-DAD3-4CF9-B933-A8EA13E41AEE}" srcOrd="0" destOrd="1" presId="urn:microsoft.com/office/officeart/2005/8/layout/vList6"/>
    <dgm:cxn modelId="{68144F13-38DF-42C8-B903-D93E813A23C3}" srcId="{9088CFA5-0D42-43D4-AF02-662035117393}" destId="{7F6DC7C2-A446-4D0D-950C-164D223C5F3F}" srcOrd="1" destOrd="0" parTransId="{28AEAC42-EB5D-48F0-9555-BE097EE10703}" sibTransId="{24C0F838-420B-4CC5-85DC-09E2272B3DE1}"/>
    <dgm:cxn modelId="{B468CC20-6842-474E-A14C-A6E2242BDAFA}" srcId="{5CDB2DE2-70EC-4472-A9AC-6A6836422E1D}" destId="{FD4394F7-1E10-41B0-B3C0-D86DDB83683A}" srcOrd="1" destOrd="0" parTransId="{DF533738-966A-4437-87E9-77F229A4C0D4}" sibTransId="{BA0C35D7-382C-489D-8766-DF27E2A5E2C0}"/>
    <dgm:cxn modelId="{B1D8B97F-0208-497C-8686-537317BAD681}" type="presOf" srcId="{FD4394F7-1E10-41B0-B3C0-D86DDB83683A}" destId="{7E1E3FDC-B30E-4D2A-885D-8F59CED64B15}" srcOrd="0" destOrd="1" presId="urn:microsoft.com/office/officeart/2005/8/layout/vList6"/>
    <dgm:cxn modelId="{F020AC8B-5696-440E-82C8-AFA0C4F116BD}" type="presOf" srcId="{ACBBB8A0-148B-4476-9979-E039F2C44643}" destId="{7E1E3FDC-B30E-4D2A-885D-8F59CED64B15}" srcOrd="0" destOrd="0" presId="urn:microsoft.com/office/officeart/2005/8/layout/vList6"/>
    <dgm:cxn modelId="{A8D21FF7-9B2F-4A12-B4A8-56087DB9E460}" srcId="{5CDB2DE2-70EC-4472-A9AC-6A6836422E1D}" destId="{ACBBB8A0-148B-4476-9979-E039F2C44643}" srcOrd="0" destOrd="0" parTransId="{0CAF3263-F14F-4535-ABA1-7A59B56FDFB6}" sibTransId="{5DD2627A-99D0-4B45-A836-82062723C31D}"/>
    <dgm:cxn modelId="{A2E836A0-D876-41F2-9099-65473DA7BEE8}" type="presOf" srcId="{9088CFA5-0D42-43D4-AF02-662035117393}" destId="{84290DC9-52EA-41DD-8CD4-D528F9ECF33F}" srcOrd="0" destOrd="0" presId="urn:microsoft.com/office/officeart/2005/8/layout/vList6"/>
    <dgm:cxn modelId="{D7DF4635-9339-4F6D-ABFD-4927AB3CA5DF}" srcId="{ED2D485C-6862-4E62-9360-2B122351CEEE}" destId="{5CDB2DE2-70EC-4472-A9AC-6A6836422E1D}" srcOrd="1" destOrd="0" parTransId="{8634F316-89BA-43FB-A28B-1BD1E55DCD49}" sibTransId="{FD2E935B-A116-4D38-B0B4-234561E32DDF}"/>
    <dgm:cxn modelId="{FF992344-7B4D-4076-910E-98536385B612}" srcId="{ED2D485C-6862-4E62-9360-2B122351CEEE}" destId="{9088CFA5-0D42-43D4-AF02-662035117393}" srcOrd="0" destOrd="0" parTransId="{4E898703-A430-4213-9025-0B2E7844B70A}" sibTransId="{630D39DB-7497-4FA2-9BE5-86E1FE64E71F}"/>
    <dgm:cxn modelId="{DA514404-116D-4774-8ED5-847A91A752C0}" srcId="{9088CFA5-0D42-43D4-AF02-662035117393}" destId="{84A4C835-0A28-4E39-B73B-6E742A76E8B6}" srcOrd="0" destOrd="0" parTransId="{4BAE24CD-7E34-4530-B49F-5A99387A3BD9}" sibTransId="{C0C52EAF-02B0-49B7-8C26-CC17AC18639B}"/>
    <dgm:cxn modelId="{F32C0437-113B-4EC4-A5C2-FF9AFFF9913B}" type="presOf" srcId="{5CDB2DE2-70EC-4472-A9AC-6A6836422E1D}" destId="{540E4773-5A86-455C-97CB-D7C912670B37}" srcOrd="0" destOrd="0" presId="urn:microsoft.com/office/officeart/2005/8/layout/vList6"/>
    <dgm:cxn modelId="{011A2F59-4AA2-44F9-82DC-A3C720C19BEB}" type="presParOf" srcId="{53218A9D-6D7D-4EF4-9A27-EC6530E03201}" destId="{44C4B59E-1848-4AC8-982B-CD2DDF37F0ED}" srcOrd="0" destOrd="0" presId="urn:microsoft.com/office/officeart/2005/8/layout/vList6"/>
    <dgm:cxn modelId="{23B305FA-8714-4212-B1A6-823315A282B4}" type="presParOf" srcId="{44C4B59E-1848-4AC8-982B-CD2DDF37F0ED}" destId="{84290DC9-52EA-41DD-8CD4-D528F9ECF33F}" srcOrd="0" destOrd="0" presId="urn:microsoft.com/office/officeart/2005/8/layout/vList6"/>
    <dgm:cxn modelId="{C899A7E7-311F-48A0-967D-3FE43D5094E8}" type="presParOf" srcId="{44C4B59E-1848-4AC8-982B-CD2DDF37F0ED}" destId="{204D0A63-DAD3-4CF9-B933-A8EA13E41AEE}" srcOrd="1" destOrd="0" presId="urn:microsoft.com/office/officeart/2005/8/layout/vList6"/>
    <dgm:cxn modelId="{27432513-A4C3-4A4F-86FF-728E78F7FF0E}" type="presParOf" srcId="{53218A9D-6D7D-4EF4-9A27-EC6530E03201}" destId="{767E9897-D1FF-49CD-9D85-77C6948165FB}" srcOrd="1" destOrd="0" presId="urn:microsoft.com/office/officeart/2005/8/layout/vList6"/>
    <dgm:cxn modelId="{41D184FC-A194-4BE7-A834-9682C517DF7F}" type="presParOf" srcId="{53218A9D-6D7D-4EF4-9A27-EC6530E03201}" destId="{FF1A6EF6-1EE3-44F2-B085-E73FB64A48D3}" srcOrd="2" destOrd="0" presId="urn:microsoft.com/office/officeart/2005/8/layout/vList6"/>
    <dgm:cxn modelId="{6F5CA09F-7D33-41A2-94D1-15BC304EAADA}" type="presParOf" srcId="{FF1A6EF6-1EE3-44F2-B085-E73FB64A48D3}" destId="{540E4773-5A86-455C-97CB-D7C912670B37}" srcOrd="0" destOrd="0" presId="urn:microsoft.com/office/officeart/2005/8/layout/vList6"/>
    <dgm:cxn modelId="{FB153552-457A-4F15-A77E-0F88E8D4052C}" type="presParOf" srcId="{FF1A6EF6-1EE3-44F2-B085-E73FB64A48D3}" destId="{7E1E3FDC-B30E-4D2A-885D-8F59CED64B1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2D485C-6862-4E62-9360-2B122351CEEE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088CFA5-0D42-43D4-AF02-662035117393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Внутри-фирменные </a:t>
          </a:r>
        </a:p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и </a:t>
          </a:r>
        </a:p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рыночные отношения 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4E898703-A430-4213-9025-0B2E7844B70A}" type="parTrans" cxnId="{FF992344-7B4D-4076-910E-98536385B612}">
      <dgm:prSet/>
      <dgm:spPr/>
      <dgm:t>
        <a:bodyPr/>
        <a:lstStyle/>
        <a:p>
          <a:endParaRPr lang="ru-RU"/>
        </a:p>
      </dgm:t>
    </dgm:pt>
    <dgm:pt modelId="{630D39DB-7497-4FA2-9BE5-86E1FE64E71F}" type="sibTrans" cxnId="{FF992344-7B4D-4076-910E-98536385B612}">
      <dgm:prSet/>
      <dgm:spPr/>
      <dgm:t>
        <a:bodyPr/>
        <a:lstStyle/>
        <a:p>
          <a:endParaRPr lang="ru-RU"/>
        </a:p>
      </dgm:t>
    </dgm:pt>
    <dgm:pt modelId="{AABD23A3-E6CC-4C55-BB62-E45842EE1E8D}">
      <dgm:prSet custT="1"/>
      <dgm:spPr/>
      <dgm:t>
        <a:bodyPr/>
        <a:lstStyle/>
        <a:p>
          <a:pPr algn="just"/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взаимосвязи ТНК и независимых компаний страны-донора с местными поставщиками товаров и услуг страны-реципиента. 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F44C43B5-EF9B-4E48-A4D1-342E4A5476FB}" type="sibTrans" cxnId="{903E30B7-E09E-4802-B4FB-5CA837BC920C}">
      <dgm:prSet/>
      <dgm:spPr/>
      <dgm:t>
        <a:bodyPr/>
        <a:lstStyle/>
        <a:p>
          <a:endParaRPr lang="ru-RU"/>
        </a:p>
      </dgm:t>
    </dgm:pt>
    <dgm:pt modelId="{B0F3098D-57A8-45E3-A3A9-F90E8995EBDC}" type="parTrans" cxnId="{903E30B7-E09E-4802-B4FB-5CA837BC920C}">
      <dgm:prSet/>
      <dgm:spPr/>
      <dgm:t>
        <a:bodyPr/>
        <a:lstStyle/>
        <a:p>
          <a:endParaRPr lang="ru-RU"/>
        </a:p>
      </dgm:t>
    </dgm:pt>
    <dgm:pt modelId="{3CB15A06-DB81-44B8-9038-9232713865AF}">
      <dgm:prSet custT="1"/>
      <dgm:spPr/>
      <dgm:t>
        <a:bodyPr/>
        <a:lstStyle/>
        <a:p>
          <a:pPr algn="just"/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 взаимодействие трудовых ресурсов в рамках аффилированных и независимых компаний нескольких стран;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DAED8F80-5FA0-4C95-9F1F-1A7FBDE5C567}" type="sibTrans" cxnId="{36E9637D-2A97-4104-93B7-C6EBBAFFD791}">
      <dgm:prSet/>
      <dgm:spPr/>
      <dgm:t>
        <a:bodyPr/>
        <a:lstStyle/>
        <a:p>
          <a:endParaRPr lang="ru-RU"/>
        </a:p>
      </dgm:t>
    </dgm:pt>
    <dgm:pt modelId="{EFE58927-B972-45FB-866F-9CFE94A88A2B}" type="parTrans" cxnId="{36E9637D-2A97-4104-93B7-C6EBBAFFD791}">
      <dgm:prSet/>
      <dgm:spPr/>
      <dgm:t>
        <a:bodyPr/>
        <a:lstStyle/>
        <a:p>
          <a:endParaRPr lang="ru-RU"/>
        </a:p>
      </dgm:t>
    </dgm:pt>
    <dgm:pt modelId="{84A4C835-0A28-4E39-B73B-6E742A76E8B6}">
      <dgm:prSet phldrT="[Текст]" custT="1"/>
      <dgm:spPr/>
      <dgm:t>
        <a:bodyPr/>
        <a:lstStyle/>
        <a:p>
          <a:pPr algn="l"/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информационный обмен о существующих технологических пакетах между компаниями различных стран; </a:t>
          </a:r>
          <a:endParaRPr lang="ru-RU" sz="2000" dirty="0"/>
        </a:p>
      </dgm:t>
    </dgm:pt>
    <dgm:pt modelId="{C0C52EAF-02B0-49B7-8C26-CC17AC18639B}" type="sibTrans" cxnId="{DA514404-116D-4774-8ED5-847A91A752C0}">
      <dgm:prSet/>
      <dgm:spPr/>
      <dgm:t>
        <a:bodyPr/>
        <a:lstStyle/>
        <a:p>
          <a:endParaRPr lang="ru-RU"/>
        </a:p>
      </dgm:t>
    </dgm:pt>
    <dgm:pt modelId="{4BAE24CD-7E34-4530-B49F-5A99387A3BD9}" type="parTrans" cxnId="{DA514404-116D-4774-8ED5-847A91A752C0}">
      <dgm:prSet/>
      <dgm:spPr/>
      <dgm:t>
        <a:bodyPr/>
        <a:lstStyle/>
        <a:p>
          <a:endParaRPr lang="ru-RU"/>
        </a:p>
      </dgm:t>
    </dgm:pt>
    <dgm:pt modelId="{53218A9D-6D7D-4EF4-9A27-EC6530E03201}" type="pres">
      <dgm:prSet presAssocID="{ED2D485C-6862-4E62-9360-2B122351CEE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C4B59E-1848-4AC8-982B-CD2DDF37F0ED}" type="pres">
      <dgm:prSet presAssocID="{9088CFA5-0D42-43D4-AF02-662035117393}" presName="linNode" presStyleCnt="0"/>
      <dgm:spPr/>
    </dgm:pt>
    <dgm:pt modelId="{84290DC9-52EA-41DD-8CD4-D528F9ECF33F}" type="pres">
      <dgm:prSet presAssocID="{9088CFA5-0D42-43D4-AF02-662035117393}" presName="parentShp" presStyleLbl="node1" presStyleIdx="0" presStyleCnt="1" custScaleX="65937" custLinFactNeighborX="209" custLinFactNeighborY="46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4D0A63-DAD3-4CF9-B933-A8EA13E41AEE}" type="pres">
      <dgm:prSet presAssocID="{9088CFA5-0D42-43D4-AF02-662035117393}" presName="childShp" presStyleLbl="bgAccFollowNode1" presStyleIdx="0" presStyleCnt="1" custScaleX="129384" custLinFactNeighborY="2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992344-7B4D-4076-910E-98536385B612}" srcId="{ED2D485C-6862-4E62-9360-2B122351CEEE}" destId="{9088CFA5-0D42-43D4-AF02-662035117393}" srcOrd="0" destOrd="0" parTransId="{4E898703-A430-4213-9025-0B2E7844B70A}" sibTransId="{630D39DB-7497-4FA2-9BE5-86E1FE64E71F}"/>
    <dgm:cxn modelId="{062A9ECC-06FB-4504-9F21-8370F740C807}" type="presOf" srcId="{3CB15A06-DB81-44B8-9038-9232713865AF}" destId="{204D0A63-DAD3-4CF9-B933-A8EA13E41AEE}" srcOrd="0" destOrd="1" presId="urn:microsoft.com/office/officeart/2005/8/layout/vList6"/>
    <dgm:cxn modelId="{A6BA79EE-8586-4F0C-9AE4-0C5EB7D96B6B}" type="presOf" srcId="{84A4C835-0A28-4E39-B73B-6E742A76E8B6}" destId="{204D0A63-DAD3-4CF9-B933-A8EA13E41AEE}" srcOrd="0" destOrd="0" presId="urn:microsoft.com/office/officeart/2005/8/layout/vList6"/>
    <dgm:cxn modelId="{36E9637D-2A97-4104-93B7-C6EBBAFFD791}" srcId="{9088CFA5-0D42-43D4-AF02-662035117393}" destId="{3CB15A06-DB81-44B8-9038-9232713865AF}" srcOrd="1" destOrd="0" parTransId="{EFE58927-B972-45FB-866F-9CFE94A88A2B}" sibTransId="{DAED8F80-5FA0-4C95-9F1F-1A7FBDE5C567}"/>
    <dgm:cxn modelId="{E625741D-2A10-497E-9347-F96B665DD16E}" type="presOf" srcId="{AABD23A3-E6CC-4C55-BB62-E45842EE1E8D}" destId="{204D0A63-DAD3-4CF9-B933-A8EA13E41AEE}" srcOrd="0" destOrd="2" presId="urn:microsoft.com/office/officeart/2005/8/layout/vList6"/>
    <dgm:cxn modelId="{DA514404-116D-4774-8ED5-847A91A752C0}" srcId="{9088CFA5-0D42-43D4-AF02-662035117393}" destId="{84A4C835-0A28-4E39-B73B-6E742A76E8B6}" srcOrd="0" destOrd="0" parTransId="{4BAE24CD-7E34-4530-B49F-5A99387A3BD9}" sibTransId="{C0C52EAF-02B0-49B7-8C26-CC17AC18639B}"/>
    <dgm:cxn modelId="{039D55E6-A8D2-4B6A-8D80-64C626DE4CA0}" type="presOf" srcId="{ED2D485C-6862-4E62-9360-2B122351CEEE}" destId="{53218A9D-6D7D-4EF4-9A27-EC6530E03201}" srcOrd="0" destOrd="0" presId="urn:microsoft.com/office/officeart/2005/8/layout/vList6"/>
    <dgm:cxn modelId="{B22C1362-A6AF-4B24-9827-3D83CAC552E6}" type="presOf" srcId="{9088CFA5-0D42-43D4-AF02-662035117393}" destId="{84290DC9-52EA-41DD-8CD4-D528F9ECF33F}" srcOrd="0" destOrd="0" presId="urn:microsoft.com/office/officeart/2005/8/layout/vList6"/>
    <dgm:cxn modelId="{903E30B7-E09E-4802-B4FB-5CA837BC920C}" srcId="{9088CFA5-0D42-43D4-AF02-662035117393}" destId="{AABD23A3-E6CC-4C55-BB62-E45842EE1E8D}" srcOrd="2" destOrd="0" parTransId="{B0F3098D-57A8-45E3-A3A9-F90E8995EBDC}" sibTransId="{F44C43B5-EF9B-4E48-A4D1-342E4A5476FB}"/>
    <dgm:cxn modelId="{12DEBCA1-779D-462B-A606-DB2ED4F84C4A}" type="presParOf" srcId="{53218A9D-6D7D-4EF4-9A27-EC6530E03201}" destId="{44C4B59E-1848-4AC8-982B-CD2DDF37F0ED}" srcOrd="0" destOrd="0" presId="urn:microsoft.com/office/officeart/2005/8/layout/vList6"/>
    <dgm:cxn modelId="{B2507A41-2251-4AD3-8014-C079D53F6601}" type="presParOf" srcId="{44C4B59E-1848-4AC8-982B-CD2DDF37F0ED}" destId="{84290DC9-52EA-41DD-8CD4-D528F9ECF33F}" srcOrd="0" destOrd="0" presId="urn:microsoft.com/office/officeart/2005/8/layout/vList6"/>
    <dgm:cxn modelId="{2BF4E6D6-731B-45F6-8996-88C8621F402C}" type="presParOf" srcId="{44C4B59E-1848-4AC8-982B-CD2DDF37F0ED}" destId="{204D0A63-DAD3-4CF9-B933-A8EA13E41AE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77BED4F-A64F-410F-8A2A-820132BF81FF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42E984-829B-4046-A7FC-2908E4027679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Максимальный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ADCFAB51-9C5B-40FC-BEDC-BA6477599C35}" type="parTrans" cxnId="{BD94D686-D0B1-4727-86D6-E5E8BD33F359}">
      <dgm:prSet/>
      <dgm:spPr/>
      <dgm:t>
        <a:bodyPr/>
        <a:lstStyle/>
        <a:p>
          <a:endParaRPr lang="ru-RU"/>
        </a:p>
      </dgm:t>
    </dgm:pt>
    <dgm:pt modelId="{68AC99DA-C648-4B37-AB7C-66AEC636B7EE}" type="sibTrans" cxnId="{BD94D686-D0B1-4727-86D6-E5E8BD33F359}">
      <dgm:prSet/>
      <dgm:spPr/>
      <dgm:t>
        <a:bodyPr/>
        <a:lstStyle/>
        <a:p>
          <a:endParaRPr lang="ru-RU"/>
        </a:p>
      </dgm:t>
    </dgm:pt>
    <dgm:pt modelId="{1B11DB3E-0B61-4D37-B821-B89035343725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Некоммерческие формы трансфера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9D148717-18AE-456A-A3D7-6AF9F14D4490}" type="parTrans" cxnId="{5D82E41A-A1F4-4CA4-A1E1-2D5F36F95412}">
      <dgm:prSet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37611FC4-F866-4D3C-8554-701CFB8DB372}" type="sibTrans" cxnId="{5D82E41A-A1F4-4CA4-A1E1-2D5F36F95412}">
      <dgm:prSet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C409316-A94D-4F3A-802E-6BF3478876DA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Минимальный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9ACC1173-D09D-4A8C-BBA5-ACF48B03F0F0}" type="parTrans" cxnId="{1B1747A1-235C-410F-8578-66867EB10D61}">
      <dgm:prSet/>
      <dgm:spPr/>
      <dgm:t>
        <a:bodyPr/>
        <a:lstStyle/>
        <a:p>
          <a:endParaRPr lang="ru-RU"/>
        </a:p>
      </dgm:t>
    </dgm:pt>
    <dgm:pt modelId="{36108A7D-116F-4AE8-BE8B-E1E427A03C04}" type="sibTrans" cxnId="{1B1747A1-235C-410F-8578-66867EB10D61}">
      <dgm:prSet/>
      <dgm:spPr/>
      <dgm:t>
        <a:bodyPr/>
        <a:lstStyle/>
        <a:p>
          <a:endParaRPr lang="ru-RU"/>
        </a:p>
      </dgm:t>
    </dgm:pt>
    <dgm:pt modelId="{54FBC1C5-D94C-49C9-B3FA-1C8C65E2A94B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Некоммерческие формы трансфера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4EDD83DA-0D88-4847-9C22-5E5C9BB1990C}" type="parTrans" cxnId="{439D7BBB-C134-4F19-BDAE-48410F4C3047}">
      <dgm:prSet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68ECC7E-9C33-42A6-9A0D-144102033187}" type="sibTrans" cxnId="{439D7BBB-C134-4F19-BDAE-48410F4C3047}">
      <dgm:prSet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1CDF679-4A58-4888-9DB0-8F1CEFA53E77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Консультативная помощь специалистам страны-реципиента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C29537A4-45C7-41C7-AC45-41EB52B511BE}" type="parTrans" cxnId="{D87D3234-4BD3-4330-A49F-5518FCD095CD}">
      <dgm:prSet/>
      <dgm:spPr/>
      <dgm:t>
        <a:bodyPr/>
        <a:lstStyle/>
        <a:p>
          <a:endParaRPr lang="ru-RU"/>
        </a:p>
      </dgm:t>
    </dgm:pt>
    <dgm:pt modelId="{538C062B-DE32-4BED-99AC-E294BF87999E}" type="sibTrans" cxnId="{D87D3234-4BD3-4330-A49F-5518FCD095CD}">
      <dgm:prSet/>
      <dgm:spPr/>
      <dgm:t>
        <a:bodyPr/>
        <a:lstStyle/>
        <a:p>
          <a:endParaRPr lang="ru-RU"/>
        </a:p>
      </dgm:t>
    </dgm:pt>
    <dgm:pt modelId="{FC1E2160-FDF2-4371-B4F2-B59D4EE71BDB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Средний  </a:t>
          </a:r>
        </a:p>
      </dgm:t>
    </dgm:pt>
    <dgm:pt modelId="{F998C80B-47E5-43BF-8D71-79240FF348B5}" type="sibTrans" cxnId="{D1E009C8-2E75-4C9E-9659-985E683C0075}">
      <dgm:prSet/>
      <dgm:spPr/>
      <dgm:t>
        <a:bodyPr/>
        <a:lstStyle/>
        <a:p>
          <a:endParaRPr lang="ru-RU"/>
        </a:p>
      </dgm:t>
    </dgm:pt>
    <dgm:pt modelId="{1C784FDC-F979-4991-BFE3-CDA6E52B1501}" type="parTrans" cxnId="{D1E009C8-2E75-4C9E-9659-985E683C0075}">
      <dgm:prSet/>
      <dgm:spPr/>
      <dgm:t>
        <a:bodyPr/>
        <a:lstStyle/>
        <a:p>
          <a:endParaRPr lang="ru-RU"/>
        </a:p>
      </dgm:t>
    </dgm:pt>
    <dgm:pt modelId="{EFD70834-4D4F-4994-824A-527A82409133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ОИС, продукция и  услуги различной наукоемкости 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страны-донора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8514F89D-B605-4C48-B75C-D8CEDF7D1036}" type="parTrans" cxnId="{F1B8AF96-110E-4451-96A2-D53C6FEB7C8D}">
      <dgm:prSet/>
      <dgm:spPr/>
      <dgm:t>
        <a:bodyPr/>
        <a:lstStyle/>
        <a:p>
          <a:endParaRPr lang="ru-RU"/>
        </a:p>
      </dgm:t>
    </dgm:pt>
    <dgm:pt modelId="{0C61F14C-E8B4-4387-A3E6-516FA432019F}" type="sibTrans" cxnId="{F1B8AF96-110E-4451-96A2-D53C6FEB7C8D}">
      <dgm:prSet/>
      <dgm:spPr/>
      <dgm:t>
        <a:bodyPr/>
        <a:lstStyle/>
        <a:p>
          <a:endParaRPr lang="ru-RU"/>
        </a:p>
      </dgm:t>
    </dgm:pt>
    <dgm:pt modelId="{5D9B923B-0201-4F3C-BFD0-3A269D934EF6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ОИС, продукция и услуг и различной наукоемкости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страны-донора и реципиента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4638BE8-6307-4328-9024-63D60461D881}" type="parTrans" cxnId="{85D892F8-61F0-4C15-A5B0-BD966594BB88}">
      <dgm:prSet/>
      <dgm:spPr/>
      <dgm:t>
        <a:bodyPr/>
        <a:lstStyle/>
        <a:p>
          <a:endParaRPr lang="ru-RU"/>
        </a:p>
      </dgm:t>
    </dgm:pt>
    <dgm:pt modelId="{C6E2148C-4E4A-4302-8EF2-BE19EA8F8F2D}" type="sibTrans" cxnId="{85D892F8-61F0-4C15-A5B0-BD966594BB88}">
      <dgm:prSet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564849C-E530-479D-B815-25B9F2A1B205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Отдельные элементы максимального технологического пакета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FFC0B2C-B760-4A9A-AB6F-19B3F35FAC03}" type="parTrans" cxnId="{C78B0FC2-D5C3-4B25-A522-B0BF2A277526}">
      <dgm:prSet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360A9E3-DA9C-46B2-8999-BFC15B354FBB}" type="sibTrans" cxnId="{C78B0FC2-D5C3-4B25-A522-B0BF2A277526}">
      <dgm:prSet/>
      <dgm:spPr/>
      <dgm:t>
        <a:bodyPr/>
        <a:lstStyle/>
        <a:p>
          <a:endParaRPr lang="ru-RU"/>
        </a:p>
      </dgm:t>
    </dgm:pt>
    <dgm:pt modelId="{B2C3A669-0912-47C0-A403-182C4D62B693}" type="pres">
      <dgm:prSet presAssocID="{577BED4F-A64F-410F-8A2A-820132BF81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05440E-EDBE-4002-B5E9-FAF919B521EE}" type="pres">
      <dgm:prSet presAssocID="{4542E984-829B-4046-A7FC-2908E4027679}" presName="vertFlow" presStyleCnt="0"/>
      <dgm:spPr/>
    </dgm:pt>
    <dgm:pt modelId="{0CB38EDD-8786-4467-800B-E78F25543185}" type="pres">
      <dgm:prSet presAssocID="{4542E984-829B-4046-A7FC-2908E4027679}" presName="header" presStyleLbl="node1" presStyleIdx="0" presStyleCnt="3" custScaleX="122478" custScaleY="250058" custLinFactNeighborY="-19809"/>
      <dgm:spPr/>
      <dgm:t>
        <a:bodyPr/>
        <a:lstStyle/>
        <a:p>
          <a:endParaRPr lang="ru-RU"/>
        </a:p>
      </dgm:t>
    </dgm:pt>
    <dgm:pt modelId="{EB9A9F51-C930-4681-AAE9-7D0EDDE7F460}" type="pres">
      <dgm:prSet presAssocID="{9D148717-18AE-456A-A3D7-6AF9F14D4490}" presName="parTrans" presStyleLbl="sibTrans2D1" presStyleIdx="0" presStyleCnt="6"/>
      <dgm:spPr/>
      <dgm:t>
        <a:bodyPr/>
        <a:lstStyle/>
        <a:p>
          <a:endParaRPr lang="ru-RU"/>
        </a:p>
      </dgm:t>
    </dgm:pt>
    <dgm:pt modelId="{9B4C7079-8B2B-4CE6-B924-739FD5D8734C}" type="pres">
      <dgm:prSet presAssocID="{1B11DB3E-0B61-4D37-B821-B89035343725}" presName="child" presStyleLbl="alignAccFollowNode1" presStyleIdx="0" presStyleCnt="6" custScaleX="144114" custScaleY="219541" custLinFactNeighborY="76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93EB05-8593-4DB3-9FEF-3989503F736E}" type="pres">
      <dgm:prSet presAssocID="{37611FC4-F866-4D3C-8554-701CFB8DB372}" presName="sibTrans" presStyleLbl="sibTrans2D1" presStyleIdx="1" presStyleCnt="6"/>
      <dgm:spPr/>
      <dgm:t>
        <a:bodyPr/>
        <a:lstStyle/>
        <a:p>
          <a:endParaRPr lang="ru-RU"/>
        </a:p>
      </dgm:t>
    </dgm:pt>
    <dgm:pt modelId="{F83848DD-97F5-4287-95CD-7A6D116B9B3C}" type="pres">
      <dgm:prSet presAssocID="{5D9B923B-0201-4F3C-BFD0-3A269D934EF6}" presName="child" presStyleLbl="alignAccFollowNode1" presStyleIdx="1" presStyleCnt="6" custScaleX="144114" custScaleY="270042" custLinFactNeighborY="671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BEBC42-280F-4DBD-AE9E-0785A4416061}" type="pres">
      <dgm:prSet presAssocID="{C6E2148C-4E4A-4302-8EF2-BE19EA8F8F2D}" presName="sibTrans" presStyleLbl="sibTrans2D1" presStyleIdx="2" presStyleCnt="6"/>
      <dgm:spPr/>
      <dgm:t>
        <a:bodyPr/>
        <a:lstStyle/>
        <a:p>
          <a:endParaRPr lang="ru-RU"/>
        </a:p>
      </dgm:t>
    </dgm:pt>
    <dgm:pt modelId="{724463AF-CC3F-42F7-863B-0B6CF7ECA802}" type="pres">
      <dgm:prSet presAssocID="{21CDF679-4A58-4888-9DB0-8F1CEFA53E77}" presName="child" presStyleLbl="alignAccFollowNode1" presStyleIdx="2" presStyleCnt="6" custScaleX="144114" custScaleY="175706" custLinFactY="19942" custLinFactNeighborX="746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4D10B4-BEF4-4772-8C42-7F293883447F}" type="pres">
      <dgm:prSet presAssocID="{4542E984-829B-4046-A7FC-2908E4027679}" presName="hSp" presStyleCnt="0"/>
      <dgm:spPr/>
    </dgm:pt>
    <dgm:pt modelId="{9B9227FC-7C24-4720-933D-67B4CF1AD463}" type="pres">
      <dgm:prSet presAssocID="{1C409316-A94D-4F3A-802E-6BF3478876DA}" presName="vertFlow" presStyleCnt="0"/>
      <dgm:spPr/>
    </dgm:pt>
    <dgm:pt modelId="{41685FE7-B02E-460B-8634-25135B3CA9DD}" type="pres">
      <dgm:prSet presAssocID="{1C409316-A94D-4F3A-802E-6BF3478876DA}" presName="header" presStyleLbl="node1" presStyleIdx="1" presStyleCnt="3" custScaleX="164352" custScaleY="243858" custLinFactX="35033" custLinFactNeighborX="100000" custLinFactNeighborY="662"/>
      <dgm:spPr/>
      <dgm:t>
        <a:bodyPr/>
        <a:lstStyle/>
        <a:p>
          <a:endParaRPr lang="ru-RU"/>
        </a:p>
      </dgm:t>
    </dgm:pt>
    <dgm:pt modelId="{A5088D23-16E0-4A41-B721-387958FF463B}" type="pres">
      <dgm:prSet presAssocID="{4EDD83DA-0D88-4847-9C22-5E5C9BB1990C}" presName="parTrans" presStyleLbl="sibTrans2D1" presStyleIdx="3" presStyleCnt="6"/>
      <dgm:spPr/>
      <dgm:t>
        <a:bodyPr/>
        <a:lstStyle/>
        <a:p>
          <a:endParaRPr lang="ru-RU"/>
        </a:p>
      </dgm:t>
    </dgm:pt>
    <dgm:pt modelId="{672E297A-8DE3-430A-AC6D-CF35B5161F0E}" type="pres">
      <dgm:prSet presAssocID="{54FBC1C5-D94C-49C9-B3FA-1C8C65E2A94B}" presName="child" presStyleLbl="alignAccFollowNode1" presStyleIdx="3" presStyleCnt="6" custScaleX="156412" custScaleY="194200" custLinFactX="38360" custLinFactNeighborX="100000" custLinFactNeighborY="225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A48EE0-7929-481F-BE26-20EB7CDD32F2}" type="pres">
      <dgm:prSet presAssocID="{C68ECC7E-9C33-42A6-9A0D-144102033187}" presName="sibTrans" presStyleLbl="sibTrans2D1" presStyleIdx="4" presStyleCnt="6"/>
      <dgm:spPr/>
      <dgm:t>
        <a:bodyPr/>
        <a:lstStyle/>
        <a:p>
          <a:endParaRPr lang="ru-RU"/>
        </a:p>
      </dgm:t>
    </dgm:pt>
    <dgm:pt modelId="{D5942681-E893-4636-A67C-7E8D622E673D}" type="pres">
      <dgm:prSet presAssocID="{EFD70834-4D4F-4994-824A-527A82409133}" presName="child" presStyleLbl="alignAccFollowNode1" presStyleIdx="4" presStyleCnt="6" custScaleX="134623" custScaleY="285413" custLinFactX="38827" custLinFactNeighborX="100000" custLinFactNeighborY="6773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D9B318-457A-4E11-A06E-AB1AD3870E43}" type="pres">
      <dgm:prSet presAssocID="{1C409316-A94D-4F3A-802E-6BF3478876DA}" presName="hSp" presStyleCnt="0"/>
      <dgm:spPr/>
    </dgm:pt>
    <dgm:pt modelId="{767A9D8A-CE95-49C7-94C3-ACAE0244B7DD}" type="pres">
      <dgm:prSet presAssocID="{FC1E2160-FDF2-4371-B4F2-B59D4EE71BDB}" presName="vertFlow" presStyleCnt="0"/>
      <dgm:spPr/>
    </dgm:pt>
    <dgm:pt modelId="{93BD3A1C-10AE-4A83-971B-F6D6BD0E79E0}" type="pres">
      <dgm:prSet presAssocID="{FC1E2160-FDF2-4371-B4F2-B59D4EE71BDB}" presName="header" presStyleLbl="node1" presStyleIdx="2" presStyleCnt="3" custScaleX="133049" custScaleY="245830" custLinFactX="-85479" custLinFactNeighborX="-100000" custLinFactNeighborY="-24"/>
      <dgm:spPr/>
      <dgm:t>
        <a:bodyPr/>
        <a:lstStyle/>
        <a:p>
          <a:endParaRPr lang="ru-RU"/>
        </a:p>
      </dgm:t>
    </dgm:pt>
    <dgm:pt modelId="{82F87329-E10B-4F2D-B567-B2F513223487}" type="pres">
      <dgm:prSet presAssocID="{6FFC0B2C-B760-4A9A-AB6F-19B3F35FAC03}" presName="parTrans" presStyleLbl="sibTrans2D1" presStyleIdx="5" presStyleCnt="6"/>
      <dgm:spPr/>
      <dgm:t>
        <a:bodyPr/>
        <a:lstStyle/>
        <a:p>
          <a:endParaRPr lang="ru-RU"/>
        </a:p>
      </dgm:t>
    </dgm:pt>
    <dgm:pt modelId="{C811351E-28F3-4F25-B12C-209764612C2B}" type="pres">
      <dgm:prSet presAssocID="{2564849C-E530-479D-B815-25B9F2A1B205}" presName="child" presStyleLbl="alignAccFollowNode1" presStyleIdx="5" presStyleCnt="6" custScaleX="126890" custScaleY="296974" custLinFactX="-82680" custLinFactNeighborX="-100000" custLinFactNeighborY="3362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98B13F-6F45-410F-AEC1-BA9FA095EF45}" type="presOf" srcId="{4EDD83DA-0D88-4847-9C22-5E5C9BB1990C}" destId="{A5088D23-16E0-4A41-B721-387958FF463B}" srcOrd="0" destOrd="0" presId="urn:microsoft.com/office/officeart/2005/8/layout/lProcess1"/>
    <dgm:cxn modelId="{BCE21F52-1029-498C-9332-80D4A4960B1D}" type="presOf" srcId="{5D9B923B-0201-4F3C-BFD0-3A269D934EF6}" destId="{F83848DD-97F5-4287-95CD-7A6D116B9B3C}" srcOrd="0" destOrd="0" presId="urn:microsoft.com/office/officeart/2005/8/layout/lProcess1"/>
    <dgm:cxn modelId="{BD94D686-D0B1-4727-86D6-E5E8BD33F359}" srcId="{577BED4F-A64F-410F-8A2A-820132BF81FF}" destId="{4542E984-829B-4046-A7FC-2908E4027679}" srcOrd="0" destOrd="0" parTransId="{ADCFAB51-9C5B-40FC-BEDC-BA6477599C35}" sibTransId="{68AC99DA-C648-4B37-AB7C-66AEC636B7EE}"/>
    <dgm:cxn modelId="{1019F269-1198-477B-A950-A62BB22F836E}" type="presOf" srcId="{FC1E2160-FDF2-4371-B4F2-B59D4EE71BDB}" destId="{93BD3A1C-10AE-4A83-971B-F6D6BD0E79E0}" srcOrd="0" destOrd="0" presId="urn:microsoft.com/office/officeart/2005/8/layout/lProcess1"/>
    <dgm:cxn modelId="{D9CDB266-C8E2-4F47-8EA1-2CB675C23AFB}" type="presOf" srcId="{577BED4F-A64F-410F-8A2A-820132BF81FF}" destId="{B2C3A669-0912-47C0-A403-182C4D62B693}" srcOrd="0" destOrd="0" presId="urn:microsoft.com/office/officeart/2005/8/layout/lProcess1"/>
    <dgm:cxn modelId="{C78B0FC2-D5C3-4B25-A522-B0BF2A277526}" srcId="{FC1E2160-FDF2-4371-B4F2-B59D4EE71BDB}" destId="{2564849C-E530-479D-B815-25B9F2A1B205}" srcOrd="0" destOrd="0" parTransId="{6FFC0B2C-B760-4A9A-AB6F-19B3F35FAC03}" sibTransId="{B360A9E3-DA9C-46B2-8999-BFC15B354FBB}"/>
    <dgm:cxn modelId="{83FA8D5D-4809-479B-AA66-EA5BBA58A1E8}" type="presOf" srcId="{54FBC1C5-D94C-49C9-B3FA-1C8C65E2A94B}" destId="{672E297A-8DE3-430A-AC6D-CF35B5161F0E}" srcOrd="0" destOrd="0" presId="urn:microsoft.com/office/officeart/2005/8/layout/lProcess1"/>
    <dgm:cxn modelId="{1B1747A1-235C-410F-8578-66867EB10D61}" srcId="{577BED4F-A64F-410F-8A2A-820132BF81FF}" destId="{1C409316-A94D-4F3A-802E-6BF3478876DA}" srcOrd="1" destOrd="0" parTransId="{9ACC1173-D09D-4A8C-BBA5-ACF48B03F0F0}" sibTransId="{36108A7D-116F-4AE8-BE8B-E1E427A03C04}"/>
    <dgm:cxn modelId="{B98186B9-AABF-4461-AA57-26C58ECCD4BD}" type="presOf" srcId="{C6E2148C-4E4A-4302-8EF2-BE19EA8F8F2D}" destId="{89BEBC42-280F-4DBD-AE9E-0785A4416061}" srcOrd="0" destOrd="0" presId="urn:microsoft.com/office/officeart/2005/8/layout/lProcess1"/>
    <dgm:cxn modelId="{38CDAC37-7B58-4BE0-90E2-678330C0CD66}" type="presOf" srcId="{1C409316-A94D-4F3A-802E-6BF3478876DA}" destId="{41685FE7-B02E-460B-8634-25135B3CA9DD}" srcOrd="0" destOrd="0" presId="urn:microsoft.com/office/officeart/2005/8/layout/lProcess1"/>
    <dgm:cxn modelId="{D1E009C8-2E75-4C9E-9659-985E683C0075}" srcId="{577BED4F-A64F-410F-8A2A-820132BF81FF}" destId="{FC1E2160-FDF2-4371-B4F2-B59D4EE71BDB}" srcOrd="2" destOrd="0" parTransId="{1C784FDC-F979-4991-BFE3-CDA6E52B1501}" sibTransId="{F998C80B-47E5-43BF-8D71-79240FF348B5}"/>
    <dgm:cxn modelId="{B6D0712A-1950-44F3-8FBA-668569038398}" type="presOf" srcId="{EFD70834-4D4F-4994-824A-527A82409133}" destId="{D5942681-E893-4636-A67C-7E8D622E673D}" srcOrd="0" destOrd="0" presId="urn:microsoft.com/office/officeart/2005/8/layout/lProcess1"/>
    <dgm:cxn modelId="{439D7BBB-C134-4F19-BDAE-48410F4C3047}" srcId="{1C409316-A94D-4F3A-802E-6BF3478876DA}" destId="{54FBC1C5-D94C-49C9-B3FA-1C8C65E2A94B}" srcOrd="0" destOrd="0" parTransId="{4EDD83DA-0D88-4847-9C22-5E5C9BB1990C}" sibTransId="{C68ECC7E-9C33-42A6-9A0D-144102033187}"/>
    <dgm:cxn modelId="{E992C109-F84F-488C-B456-429E140E649B}" type="presOf" srcId="{9D148717-18AE-456A-A3D7-6AF9F14D4490}" destId="{EB9A9F51-C930-4681-AAE9-7D0EDDE7F460}" srcOrd="0" destOrd="0" presId="urn:microsoft.com/office/officeart/2005/8/layout/lProcess1"/>
    <dgm:cxn modelId="{9D4889A2-A186-4B85-A35B-2CACDFE5B4FB}" type="presOf" srcId="{2564849C-E530-479D-B815-25B9F2A1B205}" destId="{C811351E-28F3-4F25-B12C-209764612C2B}" srcOrd="0" destOrd="0" presId="urn:microsoft.com/office/officeart/2005/8/layout/lProcess1"/>
    <dgm:cxn modelId="{71DEFA21-235B-432E-A908-AB3958D65399}" type="presOf" srcId="{4542E984-829B-4046-A7FC-2908E4027679}" destId="{0CB38EDD-8786-4467-800B-E78F25543185}" srcOrd="0" destOrd="0" presId="urn:microsoft.com/office/officeart/2005/8/layout/lProcess1"/>
    <dgm:cxn modelId="{3D8B867B-E100-4C86-ACFB-0BDFE248149E}" type="presOf" srcId="{1B11DB3E-0B61-4D37-B821-B89035343725}" destId="{9B4C7079-8B2B-4CE6-B924-739FD5D8734C}" srcOrd="0" destOrd="0" presId="urn:microsoft.com/office/officeart/2005/8/layout/lProcess1"/>
    <dgm:cxn modelId="{BAFC3C31-3B2F-402D-AA8E-978DD3C6C12A}" type="presOf" srcId="{37611FC4-F866-4D3C-8554-701CFB8DB372}" destId="{E393EB05-8593-4DB3-9FEF-3989503F736E}" srcOrd="0" destOrd="0" presId="urn:microsoft.com/office/officeart/2005/8/layout/lProcess1"/>
    <dgm:cxn modelId="{2BCF8F51-B5A6-4E9D-ABA8-7258B7CCB7A3}" type="presOf" srcId="{6FFC0B2C-B760-4A9A-AB6F-19B3F35FAC03}" destId="{82F87329-E10B-4F2D-B567-B2F513223487}" srcOrd="0" destOrd="0" presId="urn:microsoft.com/office/officeart/2005/8/layout/lProcess1"/>
    <dgm:cxn modelId="{85D892F8-61F0-4C15-A5B0-BD966594BB88}" srcId="{4542E984-829B-4046-A7FC-2908E4027679}" destId="{5D9B923B-0201-4F3C-BFD0-3A269D934EF6}" srcOrd="1" destOrd="0" parTransId="{E4638BE8-6307-4328-9024-63D60461D881}" sibTransId="{C6E2148C-4E4A-4302-8EF2-BE19EA8F8F2D}"/>
    <dgm:cxn modelId="{D87D3234-4BD3-4330-A49F-5518FCD095CD}" srcId="{4542E984-829B-4046-A7FC-2908E4027679}" destId="{21CDF679-4A58-4888-9DB0-8F1CEFA53E77}" srcOrd="2" destOrd="0" parTransId="{C29537A4-45C7-41C7-AC45-41EB52B511BE}" sibTransId="{538C062B-DE32-4BED-99AC-E294BF87999E}"/>
    <dgm:cxn modelId="{F1B8AF96-110E-4451-96A2-D53C6FEB7C8D}" srcId="{1C409316-A94D-4F3A-802E-6BF3478876DA}" destId="{EFD70834-4D4F-4994-824A-527A82409133}" srcOrd="1" destOrd="0" parTransId="{8514F89D-B605-4C48-B75C-D8CEDF7D1036}" sibTransId="{0C61F14C-E8B4-4387-A3E6-516FA432019F}"/>
    <dgm:cxn modelId="{D6497593-79B5-4312-BFF6-A4454ECC8141}" type="presOf" srcId="{21CDF679-4A58-4888-9DB0-8F1CEFA53E77}" destId="{724463AF-CC3F-42F7-863B-0B6CF7ECA802}" srcOrd="0" destOrd="0" presId="urn:microsoft.com/office/officeart/2005/8/layout/lProcess1"/>
    <dgm:cxn modelId="{5D82E41A-A1F4-4CA4-A1E1-2D5F36F95412}" srcId="{4542E984-829B-4046-A7FC-2908E4027679}" destId="{1B11DB3E-0B61-4D37-B821-B89035343725}" srcOrd="0" destOrd="0" parTransId="{9D148717-18AE-456A-A3D7-6AF9F14D4490}" sibTransId="{37611FC4-F866-4D3C-8554-701CFB8DB372}"/>
    <dgm:cxn modelId="{6B6F00CA-F296-4CEA-8C4D-355AB41CADFA}" type="presOf" srcId="{C68ECC7E-9C33-42A6-9A0D-144102033187}" destId="{94A48EE0-7929-481F-BE26-20EB7CDD32F2}" srcOrd="0" destOrd="0" presId="urn:microsoft.com/office/officeart/2005/8/layout/lProcess1"/>
    <dgm:cxn modelId="{25CE6262-D84E-432E-80DD-E88783D811E7}" type="presParOf" srcId="{B2C3A669-0912-47C0-A403-182C4D62B693}" destId="{2F05440E-EDBE-4002-B5E9-FAF919B521EE}" srcOrd="0" destOrd="0" presId="urn:microsoft.com/office/officeart/2005/8/layout/lProcess1"/>
    <dgm:cxn modelId="{02A10EAB-DB6C-4753-92F9-7CC6F5A616BF}" type="presParOf" srcId="{2F05440E-EDBE-4002-B5E9-FAF919B521EE}" destId="{0CB38EDD-8786-4467-800B-E78F25543185}" srcOrd="0" destOrd="0" presId="urn:microsoft.com/office/officeart/2005/8/layout/lProcess1"/>
    <dgm:cxn modelId="{52892AFC-6BD1-4DCA-9643-CD303C5B46CF}" type="presParOf" srcId="{2F05440E-EDBE-4002-B5E9-FAF919B521EE}" destId="{EB9A9F51-C930-4681-AAE9-7D0EDDE7F460}" srcOrd="1" destOrd="0" presId="urn:microsoft.com/office/officeart/2005/8/layout/lProcess1"/>
    <dgm:cxn modelId="{B587E0C0-6FB7-467C-AA6A-3E2B08BF5AFB}" type="presParOf" srcId="{2F05440E-EDBE-4002-B5E9-FAF919B521EE}" destId="{9B4C7079-8B2B-4CE6-B924-739FD5D8734C}" srcOrd="2" destOrd="0" presId="urn:microsoft.com/office/officeart/2005/8/layout/lProcess1"/>
    <dgm:cxn modelId="{95471953-6032-4D4C-A757-86840B82D06F}" type="presParOf" srcId="{2F05440E-EDBE-4002-B5E9-FAF919B521EE}" destId="{E393EB05-8593-4DB3-9FEF-3989503F736E}" srcOrd="3" destOrd="0" presId="urn:microsoft.com/office/officeart/2005/8/layout/lProcess1"/>
    <dgm:cxn modelId="{DA0468C7-2B62-41E9-BF6C-2E2185EF700D}" type="presParOf" srcId="{2F05440E-EDBE-4002-B5E9-FAF919B521EE}" destId="{F83848DD-97F5-4287-95CD-7A6D116B9B3C}" srcOrd="4" destOrd="0" presId="urn:microsoft.com/office/officeart/2005/8/layout/lProcess1"/>
    <dgm:cxn modelId="{68064ABF-AF28-4C74-A61D-2A7397734022}" type="presParOf" srcId="{2F05440E-EDBE-4002-B5E9-FAF919B521EE}" destId="{89BEBC42-280F-4DBD-AE9E-0785A4416061}" srcOrd="5" destOrd="0" presId="urn:microsoft.com/office/officeart/2005/8/layout/lProcess1"/>
    <dgm:cxn modelId="{F252EC4A-87F9-47F5-8419-7F007A51121F}" type="presParOf" srcId="{2F05440E-EDBE-4002-B5E9-FAF919B521EE}" destId="{724463AF-CC3F-42F7-863B-0B6CF7ECA802}" srcOrd="6" destOrd="0" presId="urn:microsoft.com/office/officeart/2005/8/layout/lProcess1"/>
    <dgm:cxn modelId="{10C81658-0AF7-44C7-8088-E2CF154B1C55}" type="presParOf" srcId="{B2C3A669-0912-47C0-A403-182C4D62B693}" destId="{7B4D10B4-BEF4-4772-8C42-7F293883447F}" srcOrd="1" destOrd="0" presId="urn:microsoft.com/office/officeart/2005/8/layout/lProcess1"/>
    <dgm:cxn modelId="{4ADDB5A0-AC79-43F2-9C47-FC222D020F50}" type="presParOf" srcId="{B2C3A669-0912-47C0-A403-182C4D62B693}" destId="{9B9227FC-7C24-4720-933D-67B4CF1AD463}" srcOrd="2" destOrd="0" presId="urn:microsoft.com/office/officeart/2005/8/layout/lProcess1"/>
    <dgm:cxn modelId="{25AE9A05-0698-47C2-AEC0-585C7873C217}" type="presParOf" srcId="{9B9227FC-7C24-4720-933D-67B4CF1AD463}" destId="{41685FE7-B02E-460B-8634-25135B3CA9DD}" srcOrd="0" destOrd="0" presId="urn:microsoft.com/office/officeart/2005/8/layout/lProcess1"/>
    <dgm:cxn modelId="{E6D292FF-EA6E-4761-9E91-360AD1E539B6}" type="presParOf" srcId="{9B9227FC-7C24-4720-933D-67B4CF1AD463}" destId="{A5088D23-16E0-4A41-B721-387958FF463B}" srcOrd="1" destOrd="0" presId="urn:microsoft.com/office/officeart/2005/8/layout/lProcess1"/>
    <dgm:cxn modelId="{EE279847-C61B-48DD-AF7F-33C7CB39CBD3}" type="presParOf" srcId="{9B9227FC-7C24-4720-933D-67B4CF1AD463}" destId="{672E297A-8DE3-430A-AC6D-CF35B5161F0E}" srcOrd="2" destOrd="0" presId="urn:microsoft.com/office/officeart/2005/8/layout/lProcess1"/>
    <dgm:cxn modelId="{3D4CF7EE-44E4-40D3-BC65-5F9BEE8785EF}" type="presParOf" srcId="{9B9227FC-7C24-4720-933D-67B4CF1AD463}" destId="{94A48EE0-7929-481F-BE26-20EB7CDD32F2}" srcOrd="3" destOrd="0" presId="urn:microsoft.com/office/officeart/2005/8/layout/lProcess1"/>
    <dgm:cxn modelId="{C4F57384-DBEB-4022-91E5-59EF0327676D}" type="presParOf" srcId="{9B9227FC-7C24-4720-933D-67B4CF1AD463}" destId="{D5942681-E893-4636-A67C-7E8D622E673D}" srcOrd="4" destOrd="0" presId="urn:microsoft.com/office/officeart/2005/8/layout/lProcess1"/>
    <dgm:cxn modelId="{29A9D084-2BDC-40E3-AD95-B62408BEC4E1}" type="presParOf" srcId="{B2C3A669-0912-47C0-A403-182C4D62B693}" destId="{54D9B318-457A-4E11-A06E-AB1AD3870E43}" srcOrd="3" destOrd="0" presId="urn:microsoft.com/office/officeart/2005/8/layout/lProcess1"/>
    <dgm:cxn modelId="{ED8A3DF5-38AB-4167-A9E1-5C5FFB6CAB70}" type="presParOf" srcId="{B2C3A669-0912-47C0-A403-182C4D62B693}" destId="{767A9D8A-CE95-49C7-94C3-ACAE0244B7DD}" srcOrd="4" destOrd="0" presId="urn:microsoft.com/office/officeart/2005/8/layout/lProcess1"/>
    <dgm:cxn modelId="{E70E7ACA-64BC-41A9-ABE1-65272B20E201}" type="presParOf" srcId="{767A9D8A-CE95-49C7-94C3-ACAE0244B7DD}" destId="{93BD3A1C-10AE-4A83-971B-F6D6BD0E79E0}" srcOrd="0" destOrd="0" presId="urn:microsoft.com/office/officeart/2005/8/layout/lProcess1"/>
    <dgm:cxn modelId="{4B7B78BE-0EA7-4DAD-B6E8-287BA6B0FA97}" type="presParOf" srcId="{767A9D8A-CE95-49C7-94C3-ACAE0244B7DD}" destId="{82F87329-E10B-4F2D-B567-B2F513223487}" srcOrd="1" destOrd="0" presId="urn:microsoft.com/office/officeart/2005/8/layout/lProcess1"/>
    <dgm:cxn modelId="{B430551F-097B-4B1B-982E-A8F5EE662BD1}" type="presParOf" srcId="{767A9D8A-CE95-49C7-94C3-ACAE0244B7DD}" destId="{C811351E-28F3-4F25-B12C-209764612C2B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FCA8A7E-C45C-47A9-A24C-FD82DCDFC3B7}" type="doc">
      <dgm:prSet loTypeId="urn:microsoft.com/office/officeart/2005/8/layout/targe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812A354-1812-47A2-9CB4-5669D25A5794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Североамериканская</a:t>
          </a:r>
        </a:p>
        <a:p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63B9723F-67CD-4ACF-BC46-2E99C5C07A79}" type="parTrans" cxnId="{93A780DF-2E79-46C8-BC08-5390EFF67B08}">
      <dgm:prSet/>
      <dgm:spPr/>
      <dgm:t>
        <a:bodyPr/>
        <a:lstStyle/>
        <a:p>
          <a:endParaRPr lang="ru-RU"/>
        </a:p>
      </dgm:t>
    </dgm:pt>
    <dgm:pt modelId="{277CDCC5-B5E3-4912-9E54-027A3F870DAE}" type="sibTrans" cxnId="{93A780DF-2E79-46C8-BC08-5390EFF67B08}">
      <dgm:prSet/>
      <dgm:spPr/>
      <dgm:t>
        <a:bodyPr/>
        <a:lstStyle/>
        <a:p>
          <a:endParaRPr lang="ru-RU"/>
        </a:p>
      </dgm:t>
    </dgm:pt>
    <dgm:pt modelId="{6AA7E4C0-7C6C-4B30-862D-22F7BE72E8E4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Цель–максимизация прибыли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7072361C-250E-4CF4-9C9E-826B785D1F66}" type="parTrans" cxnId="{CAD0EAA7-7C59-41B8-8300-A2978D2ADC40}">
      <dgm:prSet/>
      <dgm:spPr/>
      <dgm:t>
        <a:bodyPr/>
        <a:lstStyle/>
        <a:p>
          <a:endParaRPr lang="ru-RU"/>
        </a:p>
      </dgm:t>
    </dgm:pt>
    <dgm:pt modelId="{DD49144D-B87E-45BE-82A2-AEC424FA5EF6}" type="sibTrans" cxnId="{CAD0EAA7-7C59-41B8-8300-A2978D2ADC40}">
      <dgm:prSet/>
      <dgm:spPr/>
      <dgm:t>
        <a:bodyPr/>
        <a:lstStyle/>
        <a:p>
          <a:endParaRPr lang="ru-RU"/>
        </a:p>
      </dgm:t>
    </dgm:pt>
    <dgm:pt modelId="{B7E42BFD-2523-4F64-9562-4A911DC70FCC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Японская 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96759073-8704-4BF8-AA20-A657E15AA412}" type="parTrans" cxnId="{9295708D-DF50-4CFD-B6FC-483C527FFFFF}">
      <dgm:prSet/>
      <dgm:spPr/>
      <dgm:t>
        <a:bodyPr/>
        <a:lstStyle/>
        <a:p>
          <a:endParaRPr lang="ru-RU"/>
        </a:p>
      </dgm:t>
    </dgm:pt>
    <dgm:pt modelId="{52CD873A-AE9B-4B26-AD07-CE003F76DF4A}" type="sibTrans" cxnId="{9295708D-DF50-4CFD-B6FC-483C527FFFFF}">
      <dgm:prSet/>
      <dgm:spPr/>
      <dgm:t>
        <a:bodyPr/>
        <a:lstStyle/>
        <a:p>
          <a:endParaRPr lang="ru-RU"/>
        </a:p>
      </dgm:t>
    </dgm:pt>
    <dgm:pt modelId="{AD3805F9-93B2-45F7-966B-0BC8D53369A7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Цель – увеличение объемов экспорта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86687D1B-C775-4C3B-A40D-F70CFAA025A9}" type="parTrans" cxnId="{9D14B213-A630-4CAE-BDC2-55F19DFD5C11}">
      <dgm:prSet/>
      <dgm:spPr/>
      <dgm:t>
        <a:bodyPr/>
        <a:lstStyle/>
        <a:p>
          <a:endParaRPr lang="ru-RU"/>
        </a:p>
      </dgm:t>
    </dgm:pt>
    <dgm:pt modelId="{8E5DEF80-3BA4-473B-80EF-A7304B9EE543}" type="sibTrans" cxnId="{9D14B213-A630-4CAE-BDC2-55F19DFD5C11}">
      <dgm:prSet/>
      <dgm:spPr/>
      <dgm:t>
        <a:bodyPr/>
        <a:lstStyle/>
        <a:p>
          <a:endParaRPr lang="ru-RU"/>
        </a:p>
      </dgm:t>
    </dgm:pt>
    <dgm:pt modelId="{D52CC664-6257-4BE6-8382-03C7882BBC49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Развивающихся и стран с переходной экономикой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9AAA7344-4BA7-4762-A2F7-45A0FD140586}" type="parTrans" cxnId="{E1B7FDCA-FF30-4E96-9988-F6133944EC1E}">
      <dgm:prSet/>
      <dgm:spPr/>
      <dgm:t>
        <a:bodyPr/>
        <a:lstStyle/>
        <a:p>
          <a:endParaRPr lang="ru-RU"/>
        </a:p>
      </dgm:t>
    </dgm:pt>
    <dgm:pt modelId="{5768A9BC-CE0F-4CEF-8E7E-89CB1136DFFA}" type="sibTrans" cxnId="{E1B7FDCA-FF30-4E96-9988-F6133944EC1E}">
      <dgm:prSet/>
      <dgm:spPr/>
      <dgm:t>
        <a:bodyPr/>
        <a:lstStyle/>
        <a:p>
          <a:endParaRPr lang="ru-RU"/>
        </a:p>
      </dgm:t>
    </dgm:pt>
    <dgm:pt modelId="{AB12EBB6-09FF-468B-B79D-DF36A052619C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Цель – включение в глобальные производственные цепочки ТНК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847C4BDF-B316-41C0-908D-16644B61A6E4}" type="parTrans" cxnId="{B50CF427-4C13-4C6A-AC88-EB642692BA9D}">
      <dgm:prSet/>
      <dgm:spPr/>
      <dgm:t>
        <a:bodyPr/>
        <a:lstStyle/>
        <a:p>
          <a:endParaRPr lang="ru-RU"/>
        </a:p>
      </dgm:t>
    </dgm:pt>
    <dgm:pt modelId="{DD7BCDA1-8942-400F-A393-F9295988CB74}" type="sibTrans" cxnId="{B50CF427-4C13-4C6A-AC88-EB642692BA9D}">
      <dgm:prSet/>
      <dgm:spPr/>
      <dgm:t>
        <a:bodyPr/>
        <a:lstStyle/>
        <a:p>
          <a:endParaRPr lang="ru-RU"/>
        </a:p>
      </dgm:t>
    </dgm:pt>
    <dgm:pt modelId="{375F0037-C6DE-4F16-A312-4A63A93BA81A}" type="pres">
      <dgm:prSet presAssocID="{BFCA8A7E-C45C-47A9-A24C-FD82DCDFC3B7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4BD558-F9D6-45C1-8679-1A7319DBCEC4}" type="pres">
      <dgm:prSet presAssocID="{0812A354-1812-47A2-9CB4-5669D25A5794}" presName="circle1" presStyleLbl="node1" presStyleIdx="0" presStyleCnt="3"/>
      <dgm:spPr/>
      <dgm:t>
        <a:bodyPr/>
        <a:lstStyle/>
        <a:p>
          <a:endParaRPr lang="ru-RU"/>
        </a:p>
      </dgm:t>
    </dgm:pt>
    <dgm:pt modelId="{16DEC3A9-488F-43A1-814C-79FA22A749F3}" type="pres">
      <dgm:prSet presAssocID="{0812A354-1812-47A2-9CB4-5669D25A5794}" presName="space" presStyleCnt="0"/>
      <dgm:spPr/>
      <dgm:t>
        <a:bodyPr/>
        <a:lstStyle/>
        <a:p>
          <a:endParaRPr lang="ru-RU"/>
        </a:p>
      </dgm:t>
    </dgm:pt>
    <dgm:pt modelId="{47E9873A-E2C6-48DC-BAA6-EF6B20FA0441}" type="pres">
      <dgm:prSet presAssocID="{0812A354-1812-47A2-9CB4-5669D25A5794}" presName="rect1" presStyleLbl="alignAcc1" presStyleIdx="0" presStyleCnt="3"/>
      <dgm:spPr/>
      <dgm:t>
        <a:bodyPr/>
        <a:lstStyle/>
        <a:p>
          <a:endParaRPr lang="ru-RU"/>
        </a:p>
      </dgm:t>
    </dgm:pt>
    <dgm:pt modelId="{4325800D-AAD8-4DAB-8C11-DEB9B18B46FD}" type="pres">
      <dgm:prSet presAssocID="{B7E42BFD-2523-4F64-9562-4A911DC70FCC}" presName="vertSpace2" presStyleLbl="node1" presStyleIdx="0" presStyleCnt="3"/>
      <dgm:spPr/>
      <dgm:t>
        <a:bodyPr/>
        <a:lstStyle/>
        <a:p>
          <a:endParaRPr lang="ru-RU"/>
        </a:p>
      </dgm:t>
    </dgm:pt>
    <dgm:pt modelId="{E98BA34C-1796-4E2F-8E03-D625A374AB85}" type="pres">
      <dgm:prSet presAssocID="{B7E42BFD-2523-4F64-9562-4A911DC70FCC}" presName="circle2" presStyleLbl="node1" presStyleIdx="1" presStyleCnt="3"/>
      <dgm:spPr/>
      <dgm:t>
        <a:bodyPr/>
        <a:lstStyle/>
        <a:p>
          <a:endParaRPr lang="ru-RU"/>
        </a:p>
      </dgm:t>
    </dgm:pt>
    <dgm:pt modelId="{C18155E0-56D6-4D64-A7BD-5B6F1292BF9D}" type="pres">
      <dgm:prSet presAssocID="{B7E42BFD-2523-4F64-9562-4A911DC70FCC}" presName="rect2" presStyleLbl="alignAcc1" presStyleIdx="1" presStyleCnt="3"/>
      <dgm:spPr/>
      <dgm:t>
        <a:bodyPr/>
        <a:lstStyle/>
        <a:p>
          <a:endParaRPr lang="ru-RU"/>
        </a:p>
      </dgm:t>
    </dgm:pt>
    <dgm:pt modelId="{A6DB7A23-8544-4148-A94D-47F8A1CA1DD1}" type="pres">
      <dgm:prSet presAssocID="{D52CC664-6257-4BE6-8382-03C7882BBC49}" presName="vertSpace3" presStyleLbl="node1" presStyleIdx="1" presStyleCnt="3"/>
      <dgm:spPr/>
      <dgm:t>
        <a:bodyPr/>
        <a:lstStyle/>
        <a:p>
          <a:endParaRPr lang="ru-RU"/>
        </a:p>
      </dgm:t>
    </dgm:pt>
    <dgm:pt modelId="{C1733937-2B00-4A36-928C-CE595549D5B5}" type="pres">
      <dgm:prSet presAssocID="{D52CC664-6257-4BE6-8382-03C7882BBC49}" presName="circle3" presStyleLbl="node1" presStyleIdx="2" presStyleCnt="3"/>
      <dgm:spPr/>
      <dgm:t>
        <a:bodyPr/>
        <a:lstStyle/>
        <a:p>
          <a:endParaRPr lang="ru-RU"/>
        </a:p>
      </dgm:t>
    </dgm:pt>
    <dgm:pt modelId="{99BF29CB-C98E-4C19-B99C-5D4FEC322DCE}" type="pres">
      <dgm:prSet presAssocID="{D52CC664-6257-4BE6-8382-03C7882BBC49}" presName="rect3" presStyleLbl="alignAcc1" presStyleIdx="2" presStyleCnt="3"/>
      <dgm:spPr/>
      <dgm:t>
        <a:bodyPr/>
        <a:lstStyle/>
        <a:p>
          <a:endParaRPr lang="ru-RU"/>
        </a:p>
      </dgm:t>
    </dgm:pt>
    <dgm:pt modelId="{67C07474-161E-45CE-AA24-384E0CC3E7AD}" type="pres">
      <dgm:prSet presAssocID="{0812A354-1812-47A2-9CB4-5669D25A5794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29C3C3-EA71-422A-AEF6-3EDA64B301A4}" type="pres">
      <dgm:prSet presAssocID="{0812A354-1812-47A2-9CB4-5669D25A5794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94F114-1DD2-4517-8AE2-5A3327A3C46E}" type="pres">
      <dgm:prSet presAssocID="{B7E42BFD-2523-4F64-9562-4A911DC70FCC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4DBD58-BA86-463E-B2DF-55713905B107}" type="pres">
      <dgm:prSet presAssocID="{B7E42BFD-2523-4F64-9562-4A911DC70FCC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F94BFF-EDBB-453D-BA0B-CFF278D1198F}" type="pres">
      <dgm:prSet presAssocID="{D52CC664-6257-4BE6-8382-03C7882BBC49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6021BD-31F9-45BE-B1BB-2EC0EDEB1E42}" type="pres">
      <dgm:prSet presAssocID="{D52CC664-6257-4BE6-8382-03C7882BBC49}" presName="rect3ChTx" presStyleLbl="alignAcc1" presStyleIdx="2" presStyleCnt="3" custScaleX="1125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0CF427-4C13-4C6A-AC88-EB642692BA9D}" srcId="{D52CC664-6257-4BE6-8382-03C7882BBC49}" destId="{AB12EBB6-09FF-468B-B79D-DF36A052619C}" srcOrd="0" destOrd="0" parTransId="{847C4BDF-B316-41C0-908D-16644B61A6E4}" sibTransId="{DD7BCDA1-8942-400F-A393-F9295988CB74}"/>
    <dgm:cxn modelId="{B6C33869-8389-41CC-941C-639AF0EF421E}" type="presOf" srcId="{AD3805F9-93B2-45F7-966B-0BC8D53369A7}" destId="{5D4DBD58-BA86-463E-B2DF-55713905B107}" srcOrd="0" destOrd="0" presId="urn:microsoft.com/office/officeart/2005/8/layout/target3"/>
    <dgm:cxn modelId="{9295708D-DF50-4CFD-B6FC-483C527FFFFF}" srcId="{BFCA8A7E-C45C-47A9-A24C-FD82DCDFC3B7}" destId="{B7E42BFD-2523-4F64-9562-4A911DC70FCC}" srcOrd="1" destOrd="0" parTransId="{96759073-8704-4BF8-AA20-A657E15AA412}" sibTransId="{52CD873A-AE9B-4B26-AD07-CE003F76DF4A}"/>
    <dgm:cxn modelId="{D5ED412A-F179-49FC-A1D9-78591D211D5E}" type="presOf" srcId="{6AA7E4C0-7C6C-4B30-862D-22F7BE72E8E4}" destId="{E029C3C3-EA71-422A-AEF6-3EDA64B301A4}" srcOrd="0" destOrd="0" presId="urn:microsoft.com/office/officeart/2005/8/layout/target3"/>
    <dgm:cxn modelId="{C662E3EA-757D-4F13-957D-00F95ED6AC84}" type="presOf" srcId="{AB12EBB6-09FF-468B-B79D-DF36A052619C}" destId="{316021BD-31F9-45BE-B1BB-2EC0EDEB1E42}" srcOrd="0" destOrd="0" presId="urn:microsoft.com/office/officeart/2005/8/layout/target3"/>
    <dgm:cxn modelId="{9D14B213-A630-4CAE-BDC2-55F19DFD5C11}" srcId="{B7E42BFD-2523-4F64-9562-4A911DC70FCC}" destId="{AD3805F9-93B2-45F7-966B-0BC8D53369A7}" srcOrd="0" destOrd="0" parTransId="{86687D1B-C775-4C3B-A40D-F70CFAA025A9}" sibTransId="{8E5DEF80-3BA4-473B-80EF-A7304B9EE543}"/>
    <dgm:cxn modelId="{326BAEA6-AF1E-4CB2-A8F6-105E06422F34}" type="presOf" srcId="{D52CC664-6257-4BE6-8382-03C7882BBC49}" destId="{97F94BFF-EDBB-453D-BA0B-CFF278D1198F}" srcOrd="1" destOrd="0" presId="urn:microsoft.com/office/officeart/2005/8/layout/target3"/>
    <dgm:cxn modelId="{54E6B509-7A68-4B6D-A03A-0C6ED5EFD6B4}" type="presOf" srcId="{B7E42BFD-2523-4F64-9562-4A911DC70FCC}" destId="{7394F114-1DD2-4517-8AE2-5A3327A3C46E}" srcOrd="1" destOrd="0" presId="urn:microsoft.com/office/officeart/2005/8/layout/target3"/>
    <dgm:cxn modelId="{101F5BC8-4C97-474C-9504-C23ADCADC48E}" type="presOf" srcId="{D52CC664-6257-4BE6-8382-03C7882BBC49}" destId="{99BF29CB-C98E-4C19-B99C-5D4FEC322DCE}" srcOrd="0" destOrd="0" presId="urn:microsoft.com/office/officeart/2005/8/layout/target3"/>
    <dgm:cxn modelId="{489F0E7E-D221-44CB-B2E4-437B47172BD4}" type="presOf" srcId="{BFCA8A7E-C45C-47A9-A24C-FD82DCDFC3B7}" destId="{375F0037-C6DE-4F16-A312-4A63A93BA81A}" srcOrd="0" destOrd="0" presId="urn:microsoft.com/office/officeart/2005/8/layout/target3"/>
    <dgm:cxn modelId="{E1B7FDCA-FF30-4E96-9988-F6133944EC1E}" srcId="{BFCA8A7E-C45C-47A9-A24C-FD82DCDFC3B7}" destId="{D52CC664-6257-4BE6-8382-03C7882BBC49}" srcOrd="2" destOrd="0" parTransId="{9AAA7344-4BA7-4762-A2F7-45A0FD140586}" sibTransId="{5768A9BC-CE0F-4CEF-8E7E-89CB1136DFFA}"/>
    <dgm:cxn modelId="{93A780DF-2E79-46C8-BC08-5390EFF67B08}" srcId="{BFCA8A7E-C45C-47A9-A24C-FD82DCDFC3B7}" destId="{0812A354-1812-47A2-9CB4-5669D25A5794}" srcOrd="0" destOrd="0" parTransId="{63B9723F-67CD-4ACF-BC46-2E99C5C07A79}" sibTransId="{277CDCC5-B5E3-4912-9E54-027A3F870DAE}"/>
    <dgm:cxn modelId="{C22FF03E-06A7-42CF-A612-6BA27A47602E}" type="presOf" srcId="{0812A354-1812-47A2-9CB4-5669D25A5794}" destId="{67C07474-161E-45CE-AA24-384E0CC3E7AD}" srcOrd="1" destOrd="0" presId="urn:microsoft.com/office/officeart/2005/8/layout/target3"/>
    <dgm:cxn modelId="{CAD0EAA7-7C59-41B8-8300-A2978D2ADC40}" srcId="{0812A354-1812-47A2-9CB4-5669D25A5794}" destId="{6AA7E4C0-7C6C-4B30-862D-22F7BE72E8E4}" srcOrd="0" destOrd="0" parTransId="{7072361C-250E-4CF4-9C9E-826B785D1F66}" sibTransId="{DD49144D-B87E-45BE-82A2-AEC424FA5EF6}"/>
    <dgm:cxn modelId="{26026EA8-80B1-4F2C-98FC-7728B88ACE3D}" type="presOf" srcId="{0812A354-1812-47A2-9CB4-5669D25A5794}" destId="{47E9873A-E2C6-48DC-BAA6-EF6B20FA0441}" srcOrd="0" destOrd="0" presId="urn:microsoft.com/office/officeart/2005/8/layout/target3"/>
    <dgm:cxn modelId="{1AFE552C-A6D7-4554-B4C0-E76CED83D321}" type="presOf" srcId="{B7E42BFD-2523-4F64-9562-4A911DC70FCC}" destId="{C18155E0-56D6-4D64-A7BD-5B6F1292BF9D}" srcOrd="0" destOrd="0" presId="urn:microsoft.com/office/officeart/2005/8/layout/target3"/>
    <dgm:cxn modelId="{9DCA7D60-DD7D-442A-A893-195FCCBF2E17}" type="presParOf" srcId="{375F0037-C6DE-4F16-A312-4A63A93BA81A}" destId="{7B4BD558-F9D6-45C1-8679-1A7319DBCEC4}" srcOrd="0" destOrd="0" presId="urn:microsoft.com/office/officeart/2005/8/layout/target3"/>
    <dgm:cxn modelId="{EEDFA770-4CD4-47F9-8BA8-C639422A7BDA}" type="presParOf" srcId="{375F0037-C6DE-4F16-A312-4A63A93BA81A}" destId="{16DEC3A9-488F-43A1-814C-79FA22A749F3}" srcOrd="1" destOrd="0" presId="urn:microsoft.com/office/officeart/2005/8/layout/target3"/>
    <dgm:cxn modelId="{74152233-31BE-4C19-AC9E-C0ACD8A3FEF9}" type="presParOf" srcId="{375F0037-C6DE-4F16-A312-4A63A93BA81A}" destId="{47E9873A-E2C6-48DC-BAA6-EF6B20FA0441}" srcOrd="2" destOrd="0" presId="urn:microsoft.com/office/officeart/2005/8/layout/target3"/>
    <dgm:cxn modelId="{D877CD67-F9BB-4204-9C91-11380E9AC0D3}" type="presParOf" srcId="{375F0037-C6DE-4F16-A312-4A63A93BA81A}" destId="{4325800D-AAD8-4DAB-8C11-DEB9B18B46FD}" srcOrd="3" destOrd="0" presId="urn:microsoft.com/office/officeart/2005/8/layout/target3"/>
    <dgm:cxn modelId="{939152D3-6600-4E26-8D9F-8E95AAA8843A}" type="presParOf" srcId="{375F0037-C6DE-4F16-A312-4A63A93BA81A}" destId="{E98BA34C-1796-4E2F-8E03-D625A374AB85}" srcOrd="4" destOrd="0" presId="urn:microsoft.com/office/officeart/2005/8/layout/target3"/>
    <dgm:cxn modelId="{9F10E196-E529-4C92-8BE8-DC038DF9C1D8}" type="presParOf" srcId="{375F0037-C6DE-4F16-A312-4A63A93BA81A}" destId="{C18155E0-56D6-4D64-A7BD-5B6F1292BF9D}" srcOrd="5" destOrd="0" presId="urn:microsoft.com/office/officeart/2005/8/layout/target3"/>
    <dgm:cxn modelId="{EADDDC4F-CF7A-481D-AAC8-E175B9EF6139}" type="presParOf" srcId="{375F0037-C6DE-4F16-A312-4A63A93BA81A}" destId="{A6DB7A23-8544-4148-A94D-47F8A1CA1DD1}" srcOrd="6" destOrd="0" presId="urn:microsoft.com/office/officeart/2005/8/layout/target3"/>
    <dgm:cxn modelId="{12191148-54D6-4DA9-978A-334257A8C471}" type="presParOf" srcId="{375F0037-C6DE-4F16-A312-4A63A93BA81A}" destId="{C1733937-2B00-4A36-928C-CE595549D5B5}" srcOrd="7" destOrd="0" presId="urn:microsoft.com/office/officeart/2005/8/layout/target3"/>
    <dgm:cxn modelId="{8B207D2C-8682-4C40-865B-EDCD9699A0EB}" type="presParOf" srcId="{375F0037-C6DE-4F16-A312-4A63A93BA81A}" destId="{99BF29CB-C98E-4C19-B99C-5D4FEC322DCE}" srcOrd="8" destOrd="0" presId="urn:microsoft.com/office/officeart/2005/8/layout/target3"/>
    <dgm:cxn modelId="{866270A6-0DC3-4BC5-AA16-9A034ACD3B5F}" type="presParOf" srcId="{375F0037-C6DE-4F16-A312-4A63A93BA81A}" destId="{67C07474-161E-45CE-AA24-384E0CC3E7AD}" srcOrd="9" destOrd="0" presId="urn:microsoft.com/office/officeart/2005/8/layout/target3"/>
    <dgm:cxn modelId="{C1964A99-3A13-40FE-B55E-C810888EB90B}" type="presParOf" srcId="{375F0037-C6DE-4F16-A312-4A63A93BA81A}" destId="{E029C3C3-EA71-422A-AEF6-3EDA64B301A4}" srcOrd="10" destOrd="0" presId="urn:microsoft.com/office/officeart/2005/8/layout/target3"/>
    <dgm:cxn modelId="{E797D537-D444-4D3A-B938-449F6500FFBD}" type="presParOf" srcId="{375F0037-C6DE-4F16-A312-4A63A93BA81A}" destId="{7394F114-1DD2-4517-8AE2-5A3327A3C46E}" srcOrd="11" destOrd="0" presId="urn:microsoft.com/office/officeart/2005/8/layout/target3"/>
    <dgm:cxn modelId="{23E0A5F2-99D6-466D-97C5-ED8C7ABA1A0C}" type="presParOf" srcId="{375F0037-C6DE-4F16-A312-4A63A93BA81A}" destId="{5D4DBD58-BA86-463E-B2DF-55713905B107}" srcOrd="12" destOrd="0" presId="urn:microsoft.com/office/officeart/2005/8/layout/target3"/>
    <dgm:cxn modelId="{2418D3FE-6DBD-4CC0-9EE8-C5354985398C}" type="presParOf" srcId="{375F0037-C6DE-4F16-A312-4A63A93BA81A}" destId="{97F94BFF-EDBB-453D-BA0B-CFF278D1198F}" srcOrd="13" destOrd="0" presId="urn:microsoft.com/office/officeart/2005/8/layout/target3"/>
    <dgm:cxn modelId="{7A5CC6E9-15CD-4044-98DB-DD29EBC9AD3B}" type="presParOf" srcId="{375F0037-C6DE-4F16-A312-4A63A93BA81A}" destId="{316021BD-31F9-45BE-B1BB-2EC0EDEB1E42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3182E98-A379-4DEF-AA67-F4D27952AC2E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BE8145-B421-49B9-991C-1FA18F05D396}">
      <dgm:prSet phldrT="[Текст]" custT="1"/>
      <dgm:spPr/>
      <dgm:t>
        <a:bodyPr vert="vert270"/>
        <a:lstStyle/>
        <a:p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Североамериканская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2B6E6E9C-2486-400E-84CB-944A0671DEDA}" type="parTrans" cxnId="{50C1B2EC-8C62-462E-9C6E-D2868A46F290}">
      <dgm:prSet/>
      <dgm:spPr/>
      <dgm:t>
        <a:bodyPr/>
        <a:lstStyle/>
        <a:p>
          <a:endParaRPr lang="ru-RU"/>
        </a:p>
      </dgm:t>
    </dgm:pt>
    <dgm:pt modelId="{0FB410AD-98C5-4980-AA57-E556B5F0F8B7}" type="sibTrans" cxnId="{50C1B2EC-8C62-462E-9C6E-D2868A46F290}">
      <dgm:prSet/>
      <dgm:spPr/>
      <dgm:t>
        <a:bodyPr/>
        <a:lstStyle/>
        <a:p>
          <a:endParaRPr lang="ru-RU"/>
        </a:p>
      </dgm:t>
    </dgm:pt>
    <dgm:pt modelId="{1C27F477-6390-4A8E-873B-59DBE4CA882F}">
      <dgm:prSet phldrT="[Текст]" custT="1"/>
      <dgm:spPr/>
      <dgm:t>
        <a:bodyPr/>
        <a:lstStyle/>
        <a:p>
          <a:pPr marL="0" indent="0" algn="just">
            <a:lnSpc>
              <a:spcPct val="100000"/>
            </a:lnSpc>
            <a:spcAft>
              <a:spcPts val="0"/>
            </a:spcAft>
          </a:pP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максимальный технологический пакет; </a:t>
          </a:r>
          <a:endParaRPr lang="ru-RU" sz="2400" dirty="0"/>
        </a:p>
      </dgm:t>
    </dgm:pt>
    <dgm:pt modelId="{DD94039F-4639-4497-84BD-4B4D5A0D429C}" type="parTrans" cxnId="{42CA10A7-3B4F-45F5-94C8-2357C7D69264}">
      <dgm:prSet/>
      <dgm:spPr/>
      <dgm:t>
        <a:bodyPr/>
        <a:lstStyle/>
        <a:p>
          <a:endParaRPr lang="ru-RU"/>
        </a:p>
      </dgm:t>
    </dgm:pt>
    <dgm:pt modelId="{80C1254A-3165-4A73-AB1A-680CC9D4D0D1}" type="sibTrans" cxnId="{42CA10A7-3B4F-45F5-94C8-2357C7D69264}">
      <dgm:prSet/>
      <dgm:spPr/>
      <dgm:t>
        <a:bodyPr/>
        <a:lstStyle/>
        <a:p>
          <a:endParaRPr lang="ru-RU"/>
        </a:p>
      </dgm:t>
    </dgm:pt>
    <dgm:pt modelId="{AC5AC638-1E0D-4242-A9D7-37CECF75EEEE}">
      <dgm:prSet custT="1"/>
      <dgm:spPr/>
      <dgm:t>
        <a:bodyPr/>
        <a:lstStyle/>
        <a:p>
          <a:pPr marL="0" indent="0" algn="just">
            <a:lnSpc>
              <a:spcPct val="100000"/>
            </a:lnSpc>
            <a:spcAft>
              <a:spcPts val="0"/>
            </a:spcAft>
          </a:pP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ориентация на  страны независимо от их географического расположения с кросс-культурными сходствами и различиями, имеющие различный уровень технологического развития;</a:t>
          </a:r>
        </a:p>
      </dgm:t>
    </dgm:pt>
    <dgm:pt modelId="{D710D9E7-C7BF-4C1B-B3BA-E85631CFAC96}" type="parTrans" cxnId="{5FD48FC3-4498-46B1-B8E3-DCFC2081D9E1}">
      <dgm:prSet/>
      <dgm:spPr/>
      <dgm:t>
        <a:bodyPr/>
        <a:lstStyle/>
        <a:p>
          <a:endParaRPr lang="ru-RU"/>
        </a:p>
      </dgm:t>
    </dgm:pt>
    <dgm:pt modelId="{F2E982F1-5B41-4959-A24C-AF5BED8F19D3}" type="sibTrans" cxnId="{5FD48FC3-4498-46B1-B8E3-DCFC2081D9E1}">
      <dgm:prSet/>
      <dgm:spPr/>
      <dgm:t>
        <a:bodyPr/>
        <a:lstStyle/>
        <a:p>
          <a:endParaRPr lang="ru-RU"/>
        </a:p>
      </dgm:t>
    </dgm:pt>
    <dgm:pt modelId="{71AC1C10-02F5-4DB3-ADE0-7B7AAEBF8812}">
      <dgm:prSet custT="1"/>
      <dgm:spPr/>
      <dgm:t>
        <a:bodyPr/>
        <a:lstStyle/>
        <a:p>
          <a:pPr marL="0" indent="0" algn="just">
            <a:lnSpc>
              <a:spcPct val="100000"/>
            </a:lnSpc>
            <a:spcAft>
              <a:spcPts val="0"/>
            </a:spcAft>
          </a:pP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использование поглощающей, индивидуальной конкурентных стратегий;</a:t>
          </a:r>
        </a:p>
      </dgm:t>
    </dgm:pt>
    <dgm:pt modelId="{FEE5A8E1-198A-4F4F-8B58-A0ACBF4F9D8F}" type="parTrans" cxnId="{0569FEA4-9747-4B9E-A0B8-97A779BC3A06}">
      <dgm:prSet/>
      <dgm:spPr/>
      <dgm:t>
        <a:bodyPr/>
        <a:lstStyle/>
        <a:p>
          <a:endParaRPr lang="ru-RU"/>
        </a:p>
      </dgm:t>
    </dgm:pt>
    <dgm:pt modelId="{597F110C-B6B6-45FA-BC3E-0F85B4983F3E}" type="sibTrans" cxnId="{0569FEA4-9747-4B9E-A0B8-97A779BC3A06}">
      <dgm:prSet/>
      <dgm:spPr/>
      <dgm:t>
        <a:bodyPr/>
        <a:lstStyle/>
        <a:p>
          <a:endParaRPr lang="ru-RU"/>
        </a:p>
      </dgm:t>
    </dgm:pt>
    <dgm:pt modelId="{032B39DC-59A7-4002-A2C9-274D82AC1130}">
      <dgm:prSet custT="1"/>
      <dgm:spPr/>
      <dgm:t>
        <a:bodyPr/>
        <a:lstStyle/>
        <a:p>
          <a:pPr marL="0" indent="0" algn="just">
            <a:lnSpc>
              <a:spcPct val="100000"/>
            </a:lnSpc>
            <a:spcAft>
              <a:spcPts val="0"/>
            </a:spcAft>
          </a:pP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рыночное и внутрифирменное ценообразование.</a:t>
          </a:r>
        </a:p>
      </dgm:t>
    </dgm:pt>
    <dgm:pt modelId="{4DEAC758-FB07-45D9-88B4-1035C3A6F31E}" type="parTrans" cxnId="{6E601BA1-C817-4E87-A90E-48DEFABA9786}">
      <dgm:prSet/>
      <dgm:spPr/>
      <dgm:t>
        <a:bodyPr/>
        <a:lstStyle/>
        <a:p>
          <a:endParaRPr lang="ru-RU"/>
        </a:p>
      </dgm:t>
    </dgm:pt>
    <dgm:pt modelId="{A864BF7F-2405-4AE6-A033-2BABEB77E98A}" type="sibTrans" cxnId="{6E601BA1-C817-4E87-A90E-48DEFABA9786}">
      <dgm:prSet/>
      <dgm:spPr/>
      <dgm:t>
        <a:bodyPr/>
        <a:lstStyle/>
        <a:p>
          <a:endParaRPr lang="ru-RU"/>
        </a:p>
      </dgm:t>
    </dgm:pt>
    <dgm:pt modelId="{48F4E07E-3B24-4626-82F3-F6A8785D9041}" type="pres">
      <dgm:prSet presAssocID="{B3182E98-A379-4DEF-AA67-F4D27952AC2E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B4FDC5-D214-4082-B3C6-816DADBDA907}" type="pres">
      <dgm:prSet presAssocID="{31BE8145-B421-49B9-991C-1FA18F05D396}" presName="circle1" presStyleLbl="node1" presStyleIdx="0" presStyleCnt="1" custScaleX="37552" custScaleY="97814" custLinFactNeighborX="15366" custLinFactNeighborY="14190"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25C63EC8-4E1B-4CF2-888C-9A7CAE059AFA}" type="pres">
      <dgm:prSet presAssocID="{31BE8145-B421-49B9-991C-1FA18F05D396}" presName="space" presStyleCnt="0"/>
      <dgm:spPr/>
    </dgm:pt>
    <dgm:pt modelId="{DCB1196C-B47D-4CE0-83E9-5F602843BB80}" type="pres">
      <dgm:prSet presAssocID="{31BE8145-B421-49B9-991C-1FA18F05D396}" presName="rect1" presStyleLbl="alignAcc1" presStyleIdx="0" presStyleCnt="1" custScaleX="124550" custScaleY="100000" custLinFactNeighborX="-1989" custLinFactNeighborY="-16496"/>
      <dgm:spPr/>
      <dgm:t>
        <a:bodyPr/>
        <a:lstStyle/>
        <a:p>
          <a:endParaRPr lang="ru-RU"/>
        </a:p>
      </dgm:t>
    </dgm:pt>
    <dgm:pt modelId="{99A74E57-B6B3-47DE-A49A-0CAF1C935E98}" type="pres">
      <dgm:prSet presAssocID="{31BE8145-B421-49B9-991C-1FA18F05D396}" presName="rect1ParTx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ADEC4D-9D00-4235-A677-6938EBB21D6F}" type="pres">
      <dgm:prSet presAssocID="{31BE8145-B421-49B9-991C-1FA18F05D396}" presName="rect1ChTx" presStyleLbl="alignAcc1" presStyleIdx="0" presStyleCnt="1" custScaleX="171922" custScaleY="113286" custLinFactNeighborX="-21216" custLinFactNeighborY="-162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C1B2EC-8C62-462E-9C6E-D2868A46F290}" srcId="{B3182E98-A379-4DEF-AA67-F4D27952AC2E}" destId="{31BE8145-B421-49B9-991C-1FA18F05D396}" srcOrd="0" destOrd="0" parTransId="{2B6E6E9C-2486-400E-84CB-944A0671DEDA}" sibTransId="{0FB410AD-98C5-4980-AA57-E556B5F0F8B7}"/>
    <dgm:cxn modelId="{FFE28683-1057-4527-926B-911117D93C0D}" type="presOf" srcId="{B3182E98-A379-4DEF-AA67-F4D27952AC2E}" destId="{48F4E07E-3B24-4626-82F3-F6A8785D9041}" srcOrd="0" destOrd="0" presId="urn:microsoft.com/office/officeart/2005/8/layout/target3"/>
    <dgm:cxn modelId="{5FD48FC3-4498-46B1-B8E3-DCFC2081D9E1}" srcId="{31BE8145-B421-49B9-991C-1FA18F05D396}" destId="{AC5AC638-1E0D-4242-A9D7-37CECF75EEEE}" srcOrd="1" destOrd="0" parTransId="{D710D9E7-C7BF-4C1B-B3BA-E85631CFAC96}" sibTransId="{F2E982F1-5B41-4959-A24C-AF5BED8F19D3}"/>
    <dgm:cxn modelId="{2362D4F3-553B-4A35-B0AD-B9A70737A1CA}" type="presOf" srcId="{AC5AC638-1E0D-4242-A9D7-37CECF75EEEE}" destId="{29ADEC4D-9D00-4235-A677-6938EBB21D6F}" srcOrd="0" destOrd="1" presId="urn:microsoft.com/office/officeart/2005/8/layout/target3"/>
    <dgm:cxn modelId="{6E601BA1-C817-4E87-A90E-48DEFABA9786}" srcId="{31BE8145-B421-49B9-991C-1FA18F05D396}" destId="{032B39DC-59A7-4002-A2C9-274D82AC1130}" srcOrd="3" destOrd="0" parTransId="{4DEAC758-FB07-45D9-88B4-1035C3A6F31E}" sibTransId="{A864BF7F-2405-4AE6-A033-2BABEB77E98A}"/>
    <dgm:cxn modelId="{D6619007-DA3D-4F50-BBD2-C41E935AD3AD}" type="presOf" srcId="{1C27F477-6390-4A8E-873B-59DBE4CA882F}" destId="{29ADEC4D-9D00-4235-A677-6938EBB21D6F}" srcOrd="0" destOrd="0" presId="urn:microsoft.com/office/officeart/2005/8/layout/target3"/>
    <dgm:cxn modelId="{42CA10A7-3B4F-45F5-94C8-2357C7D69264}" srcId="{31BE8145-B421-49B9-991C-1FA18F05D396}" destId="{1C27F477-6390-4A8E-873B-59DBE4CA882F}" srcOrd="0" destOrd="0" parTransId="{DD94039F-4639-4497-84BD-4B4D5A0D429C}" sibTransId="{80C1254A-3165-4A73-AB1A-680CC9D4D0D1}"/>
    <dgm:cxn modelId="{9F6D3834-9CC6-4BEE-AE4B-38076F46484F}" type="presOf" srcId="{31BE8145-B421-49B9-991C-1FA18F05D396}" destId="{DCB1196C-B47D-4CE0-83E9-5F602843BB80}" srcOrd="0" destOrd="0" presId="urn:microsoft.com/office/officeart/2005/8/layout/target3"/>
    <dgm:cxn modelId="{0569FEA4-9747-4B9E-A0B8-97A779BC3A06}" srcId="{31BE8145-B421-49B9-991C-1FA18F05D396}" destId="{71AC1C10-02F5-4DB3-ADE0-7B7AAEBF8812}" srcOrd="2" destOrd="0" parTransId="{FEE5A8E1-198A-4F4F-8B58-A0ACBF4F9D8F}" sibTransId="{597F110C-B6B6-45FA-BC3E-0F85B4983F3E}"/>
    <dgm:cxn modelId="{DB784A5D-C6C6-4DD9-8FCC-9F6F57C50BCE}" type="presOf" srcId="{71AC1C10-02F5-4DB3-ADE0-7B7AAEBF8812}" destId="{29ADEC4D-9D00-4235-A677-6938EBB21D6F}" srcOrd="0" destOrd="2" presId="urn:microsoft.com/office/officeart/2005/8/layout/target3"/>
    <dgm:cxn modelId="{061692AF-6850-4853-81F9-1D7492CC7345}" type="presOf" srcId="{31BE8145-B421-49B9-991C-1FA18F05D396}" destId="{99A74E57-B6B3-47DE-A49A-0CAF1C935E98}" srcOrd="1" destOrd="0" presId="urn:microsoft.com/office/officeart/2005/8/layout/target3"/>
    <dgm:cxn modelId="{3A13C52D-368F-4ECA-8E87-C8B50313244E}" type="presOf" srcId="{032B39DC-59A7-4002-A2C9-274D82AC1130}" destId="{29ADEC4D-9D00-4235-A677-6938EBB21D6F}" srcOrd="0" destOrd="3" presId="urn:microsoft.com/office/officeart/2005/8/layout/target3"/>
    <dgm:cxn modelId="{C492A8DA-8669-4260-BC04-62E4941A82AB}" type="presParOf" srcId="{48F4E07E-3B24-4626-82F3-F6A8785D9041}" destId="{D3B4FDC5-D214-4082-B3C6-816DADBDA907}" srcOrd="0" destOrd="0" presId="urn:microsoft.com/office/officeart/2005/8/layout/target3"/>
    <dgm:cxn modelId="{90CC56D0-8648-4CD4-A2DB-27BCC9C4FAA9}" type="presParOf" srcId="{48F4E07E-3B24-4626-82F3-F6A8785D9041}" destId="{25C63EC8-4E1B-4CF2-888C-9A7CAE059AFA}" srcOrd="1" destOrd="0" presId="urn:microsoft.com/office/officeart/2005/8/layout/target3"/>
    <dgm:cxn modelId="{21E9AF29-25CA-42AE-A086-BD3D2F9DA12E}" type="presParOf" srcId="{48F4E07E-3B24-4626-82F3-F6A8785D9041}" destId="{DCB1196C-B47D-4CE0-83E9-5F602843BB80}" srcOrd="2" destOrd="0" presId="urn:microsoft.com/office/officeart/2005/8/layout/target3"/>
    <dgm:cxn modelId="{653D4091-03B2-4231-986D-09726B78E505}" type="presParOf" srcId="{48F4E07E-3B24-4626-82F3-F6A8785D9041}" destId="{99A74E57-B6B3-47DE-A49A-0CAF1C935E98}" srcOrd="3" destOrd="0" presId="urn:microsoft.com/office/officeart/2005/8/layout/target3"/>
    <dgm:cxn modelId="{404358FF-C55B-4DA7-9889-C7D857DE8B72}" type="presParOf" srcId="{48F4E07E-3B24-4626-82F3-F6A8785D9041}" destId="{29ADEC4D-9D00-4235-A677-6938EBB21D6F}" srcOrd="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98163E6-DEBA-434F-9EF1-B1868B7DCFD7}" type="doc">
      <dgm:prSet loTypeId="urn:microsoft.com/office/officeart/2005/8/layout/target3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8F6BB6F4-838B-4BAA-92E6-F03F902416A2}" type="pres">
      <dgm:prSet presAssocID="{198163E6-DEBA-434F-9EF1-B1868B7DCFD7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0976E69-F1DB-4776-8D0E-99DFA2D5D1C5}" type="presOf" srcId="{198163E6-DEBA-434F-9EF1-B1868B7DCFD7}" destId="{8F6BB6F4-838B-4BAA-92E6-F03F902416A2}" srcOrd="0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2210278-177D-457F-B62D-82491541808F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F884A7-84E1-4642-A44D-81838ED8C3C1}">
      <dgm:prSet phldrT="[Текст]" custT="1"/>
      <dgm:spPr>
        <a:noFill/>
        <a:ln>
          <a:solidFill>
            <a:schemeClr val="accent3"/>
          </a:solidFill>
        </a:ln>
      </dgm:spPr>
      <dgm:t>
        <a:bodyPr vert="vert270"/>
        <a:lstStyle/>
        <a:p>
          <a:pPr>
            <a:spcAft>
              <a:spcPts val="0"/>
            </a:spcAft>
          </a:pPr>
          <a:r>
            <a:rPr lang="ru-RU" sz="4000" dirty="0" smtClean="0">
              <a:latin typeface="Times New Roman" pitchFamily="18" charset="0"/>
              <a:cs typeface="Times New Roman" pitchFamily="18" charset="0"/>
            </a:rPr>
            <a:t>Японская</a:t>
          </a:r>
          <a:r>
            <a:rPr lang="ru-RU" sz="65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6500" dirty="0">
            <a:latin typeface="Times New Roman" pitchFamily="18" charset="0"/>
            <a:cs typeface="Times New Roman" pitchFamily="18" charset="0"/>
          </a:endParaRPr>
        </a:p>
      </dgm:t>
    </dgm:pt>
    <dgm:pt modelId="{F93210D1-46D8-472D-9E1B-E518A55B96A3}" type="parTrans" cxnId="{AF1D2D19-38F4-4884-B9F6-1200A1C27330}">
      <dgm:prSet/>
      <dgm:spPr/>
      <dgm:t>
        <a:bodyPr/>
        <a:lstStyle/>
        <a:p>
          <a:endParaRPr lang="ru-RU"/>
        </a:p>
      </dgm:t>
    </dgm:pt>
    <dgm:pt modelId="{19185B3D-4D31-462E-8DBB-620FF2C9B1F2}" type="sibTrans" cxnId="{AF1D2D19-38F4-4884-B9F6-1200A1C27330}">
      <dgm:prSet/>
      <dgm:spPr/>
      <dgm:t>
        <a:bodyPr/>
        <a:lstStyle/>
        <a:p>
          <a:endParaRPr lang="ru-RU"/>
        </a:p>
      </dgm:t>
    </dgm:pt>
    <dgm:pt modelId="{C3971CEB-4BF2-4ED0-B33B-B9C5AA49C644}">
      <dgm:prSet phldrT="[Текст]"/>
      <dgm:spPr/>
      <dgm:t>
        <a:bodyPr/>
        <a:lstStyle/>
        <a:p>
          <a:pPr algn="just"/>
          <a:r>
            <a:rPr lang="ru-RU" dirty="0" smtClean="0">
              <a:latin typeface="Times New Roman" pitchFamily="18" charset="0"/>
              <a:cs typeface="Times New Roman" pitchFamily="18" charset="0"/>
            </a:rPr>
            <a:t>минимальный технологический пакет; </a:t>
          </a:r>
          <a:endParaRPr lang="ru-RU" dirty="0"/>
        </a:p>
      </dgm:t>
    </dgm:pt>
    <dgm:pt modelId="{173E4057-6E63-4787-B4A1-570FAA694B1C}" type="parTrans" cxnId="{9BC0C6E8-88F2-4F3D-994F-F0FD882EEDCF}">
      <dgm:prSet/>
      <dgm:spPr/>
      <dgm:t>
        <a:bodyPr/>
        <a:lstStyle/>
        <a:p>
          <a:endParaRPr lang="ru-RU"/>
        </a:p>
      </dgm:t>
    </dgm:pt>
    <dgm:pt modelId="{132EFA23-DD92-4111-862B-C1DB7725159C}" type="sibTrans" cxnId="{9BC0C6E8-88F2-4F3D-994F-F0FD882EEDCF}">
      <dgm:prSet/>
      <dgm:spPr/>
      <dgm:t>
        <a:bodyPr/>
        <a:lstStyle/>
        <a:p>
          <a:endParaRPr lang="ru-RU"/>
        </a:p>
      </dgm:t>
    </dgm:pt>
    <dgm:pt modelId="{A104040D-F408-473F-9B45-FFB5A629945E}">
      <dgm:prSet/>
      <dgm:spPr/>
      <dgm:t>
        <a:bodyPr/>
        <a:lstStyle/>
        <a:p>
          <a:pPr algn="just"/>
          <a:r>
            <a:rPr lang="ru-RU" dirty="0" smtClean="0">
              <a:latin typeface="Times New Roman" pitchFamily="18" charset="0"/>
              <a:cs typeface="Times New Roman" pitchFamily="18" charset="0"/>
            </a:rPr>
            <a:t>ориентация на </a:t>
          </a:r>
          <a:r>
            <a:rPr lang="ru-RU" dirty="0" smtClean="0"/>
            <a:t>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географически близкие страны с кросс-культурными сходствами, с которыми наблюдается минимальный технологический разрыв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AB1DC42-5E15-447D-A2D3-4248AD01F167}" type="parTrans" cxnId="{8ACB2C54-F2C3-4A94-9302-6E744807FBE6}">
      <dgm:prSet/>
      <dgm:spPr/>
      <dgm:t>
        <a:bodyPr/>
        <a:lstStyle/>
        <a:p>
          <a:endParaRPr lang="ru-RU"/>
        </a:p>
      </dgm:t>
    </dgm:pt>
    <dgm:pt modelId="{02CDB83C-F2A5-4F5D-BC88-5CEEDE238B28}" type="sibTrans" cxnId="{8ACB2C54-F2C3-4A94-9302-6E744807FBE6}">
      <dgm:prSet/>
      <dgm:spPr/>
      <dgm:t>
        <a:bodyPr/>
        <a:lstStyle/>
        <a:p>
          <a:endParaRPr lang="ru-RU"/>
        </a:p>
      </dgm:t>
    </dgm:pt>
    <dgm:pt modelId="{A6D9759E-B834-46FF-AD38-947223CB9316}">
      <dgm:prSet/>
      <dgm:spPr/>
      <dgm:t>
        <a:bodyPr/>
        <a:lstStyle/>
        <a:p>
          <a:pPr algn="just"/>
          <a:r>
            <a:rPr lang="ru-RU" dirty="0" smtClean="0">
              <a:latin typeface="Times New Roman" pitchFamily="18" charset="0"/>
              <a:cs typeface="Times New Roman" pitchFamily="18" charset="0"/>
            </a:rPr>
            <a:t>использование наступательной, индивидуальной конкурентных стратегий;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A21D32A-D646-4CB6-8EDC-F4A82CE2788C}" type="parTrans" cxnId="{90AB465D-A2AA-497A-8C07-95FA698058F9}">
      <dgm:prSet/>
      <dgm:spPr/>
      <dgm:t>
        <a:bodyPr/>
        <a:lstStyle/>
        <a:p>
          <a:endParaRPr lang="ru-RU"/>
        </a:p>
      </dgm:t>
    </dgm:pt>
    <dgm:pt modelId="{325F0D46-ECCB-453D-BACD-DD67D2665663}" type="sibTrans" cxnId="{90AB465D-A2AA-497A-8C07-95FA698058F9}">
      <dgm:prSet/>
      <dgm:spPr/>
      <dgm:t>
        <a:bodyPr/>
        <a:lstStyle/>
        <a:p>
          <a:endParaRPr lang="ru-RU"/>
        </a:p>
      </dgm:t>
    </dgm:pt>
    <dgm:pt modelId="{CCD88DC3-518F-45B7-8A88-042C4B33D6FC}">
      <dgm:prSet/>
      <dgm:spPr/>
      <dgm:t>
        <a:bodyPr/>
        <a:lstStyle/>
        <a:p>
          <a:pPr algn="just"/>
          <a:r>
            <a:rPr lang="ru-RU" dirty="0" smtClean="0">
              <a:latin typeface="Times New Roman" pitchFamily="18" charset="0"/>
              <a:cs typeface="Times New Roman" pitchFamily="18" charset="0"/>
            </a:rPr>
            <a:t>рыночное  ценообразование.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5B36566-C9C4-4441-A147-6F7A0184BB7C}" type="parTrans" cxnId="{5B9D99AE-4689-4D25-AF9F-FA643BF6C9B7}">
      <dgm:prSet/>
      <dgm:spPr/>
      <dgm:t>
        <a:bodyPr/>
        <a:lstStyle/>
        <a:p>
          <a:endParaRPr lang="ru-RU"/>
        </a:p>
      </dgm:t>
    </dgm:pt>
    <dgm:pt modelId="{CC5A0DE3-762F-4A6F-B30C-A593E45D66D8}" type="sibTrans" cxnId="{5B9D99AE-4689-4D25-AF9F-FA643BF6C9B7}">
      <dgm:prSet/>
      <dgm:spPr/>
      <dgm:t>
        <a:bodyPr/>
        <a:lstStyle/>
        <a:p>
          <a:endParaRPr lang="ru-RU"/>
        </a:p>
      </dgm:t>
    </dgm:pt>
    <dgm:pt modelId="{AEDFCFCB-1CB5-4CC6-B1E1-7C5182513C13}" type="pres">
      <dgm:prSet presAssocID="{02210278-177D-457F-B62D-82491541808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7DD8E6-5808-44A1-9553-EBE3022A45D5}" type="pres">
      <dgm:prSet presAssocID="{ADF884A7-84E1-4642-A44D-81838ED8C3C1}" presName="circle1" presStyleLbl="node1" presStyleIdx="0" presStyleCnt="1" custScaleX="32806" custScaleY="64995" custLinFactNeighborX="-6994" custLinFactNeighborY="11691"/>
      <dgm:spPr>
        <a:solidFill>
          <a:srgbClr val="33CC33"/>
        </a:solidFill>
      </dgm:spPr>
    </dgm:pt>
    <dgm:pt modelId="{A230CB18-60B8-47AD-BFD8-D7643A557811}" type="pres">
      <dgm:prSet presAssocID="{ADF884A7-84E1-4642-A44D-81838ED8C3C1}" presName="space" presStyleCnt="0"/>
      <dgm:spPr/>
    </dgm:pt>
    <dgm:pt modelId="{781EDC5A-0806-40E8-990E-DB3CAFB3F619}" type="pres">
      <dgm:prSet presAssocID="{ADF884A7-84E1-4642-A44D-81838ED8C3C1}" presName="rect1" presStyleLbl="alignAcc1" presStyleIdx="0" presStyleCnt="1" custScaleX="117859" custScaleY="89127" custLinFactNeighborX="2890"/>
      <dgm:spPr/>
      <dgm:t>
        <a:bodyPr/>
        <a:lstStyle/>
        <a:p>
          <a:endParaRPr lang="ru-RU"/>
        </a:p>
      </dgm:t>
    </dgm:pt>
    <dgm:pt modelId="{74AFA260-2DDD-410B-A23F-49882D1707C2}" type="pres">
      <dgm:prSet presAssocID="{ADF884A7-84E1-4642-A44D-81838ED8C3C1}" presName="rect1ParTx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F6EE90-06B2-47AE-8139-7CACE6D15E13}" type="pres">
      <dgm:prSet presAssocID="{ADF884A7-84E1-4642-A44D-81838ED8C3C1}" presName="rect1ChTx" presStyleLbl="alignAcc1" presStyleIdx="0" presStyleCnt="1" custScaleX="151053" custScaleY="91882" custLinFactNeighborX="-9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EDE4F6-2967-427C-8AB5-E8DADE15499E}" type="presOf" srcId="{02210278-177D-457F-B62D-82491541808F}" destId="{AEDFCFCB-1CB5-4CC6-B1E1-7C5182513C13}" srcOrd="0" destOrd="0" presId="urn:microsoft.com/office/officeart/2005/8/layout/target3"/>
    <dgm:cxn modelId="{9BC0C6E8-88F2-4F3D-994F-F0FD882EEDCF}" srcId="{ADF884A7-84E1-4642-A44D-81838ED8C3C1}" destId="{C3971CEB-4BF2-4ED0-B33B-B9C5AA49C644}" srcOrd="0" destOrd="0" parTransId="{173E4057-6E63-4787-B4A1-570FAA694B1C}" sibTransId="{132EFA23-DD92-4111-862B-C1DB7725159C}"/>
    <dgm:cxn modelId="{A15705B5-DF55-4DF3-B6CF-292D6D65A978}" type="presOf" srcId="{A104040D-F408-473F-9B45-FFB5A629945E}" destId="{87F6EE90-06B2-47AE-8139-7CACE6D15E13}" srcOrd="0" destOrd="1" presId="urn:microsoft.com/office/officeart/2005/8/layout/target3"/>
    <dgm:cxn modelId="{8ACB2C54-F2C3-4A94-9302-6E744807FBE6}" srcId="{ADF884A7-84E1-4642-A44D-81838ED8C3C1}" destId="{A104040D-F408-473F-9B45-FFB5A629945E}" srcOrd="1" destOrd="0" parTransId="{1AB1DC42-5E15-447D-A2D3-4248AD01F167}" sibTransId="{02CDB83C-F2A5-4F5D-BC88-5CEEDE238B28}"/>
    <dgm:cxn modelId="{A7B301F1-A5A7-46F2-AC51-6FEB78B77D69}" type="presOf" srcId="{CCD88DC3-518F-45B7-8A88-042C4B33D6FC}" destId="{87F6EE90-06B2-47AE-8139-7CACE6D15E13}" srcOrd="0" destOrd="3" presId="urn:microsoft.com/office/officeart/2005/8/layout/target3"/>
    <dgm:cxn modelId="{D38804DC-B5ED-4673-A069-63C9D94D8A2A}" type="presOf" srcId="{ADF884A7-84E1-4642-A44D-81838ED8C3C1}" destId="{74AFA260-2DDD-410B-A23F-49882D1707C2}" srcOrd="1" destOrd="0" presId="urn:microsoft.com/office/officeart/2005/8/layout/target3"/>
    <dgm:cxn modelId="{DA28A12F-AE95-498F-8180-412AAD4BBE80}" type="presOf" srcId="{A6D9759E-B834-46FF-AD38-947223CB9316}" destId="{87F6EE90-06B2-47AE-8139-7CACE6D15E13}" srcOrd="0" destOrd="2" presId="urn:microsoft.com/office/officeart/2005/8/layout/target3"/>
    <dgm:cxn modelId="{5B9D99AE-4689-4D25-AF9F-FA643BF6C9B7}" srcId="{ADF884A7-84E1-4642-A44D-81838ED8C3C1}" destId="{CCD88DC3-518F-45B7-8A88-042C4B33D6FC}" srcOrd="3" destOrd="0" parTransId="{55B36566-C9C4-4441-A147-6F7A0184BB7C}" sibTransId="{CC5A0DE3-762F-4A6F-B30C-A593E45D66D8}"/>
    <dgm:cxn modelId="{72AF3529-B423-4472-8B22-280387C459EF}" type="presOf" srcId="{C3971CEB-4BF2-4ED0-B33B-B9C5AA49C644}" destId="{87F6EE90-06B2-47AE-8139-7CACE6D15E13}" srcOrd="0" destOrd="0" presId="urn:microsoft.com/office/officeart/2005/8/layout/target3"/>
    <dgm:cxn modelId="{AF1D2D19-38F4-4884-B9F6-1200A1C27330}" srcId="{02210278-177D-457F-B62D-82491541808F}" destId="{ADF884A7-84E1-4642-A44D-81838ED8C3C1}" srcOrd="0" destOrd="0" parTransId="{F93210D1-46D8-472D-9E1B-E518A55B96A3}" sibTransId="{19185B3D-4D31-462E-8DBB-620FF2C9B1F2}"/>
    <dgm:cxn modelId="{90AB465D-A2AA-497A-8C07-95FA698058F9}" srcId="{ADF884A7-84E1-4642-A44D-81838ED8C3C1}" destId="{A6D9759E-B834-46FF-AD38-947223CB9316}" srcOrd="2" destOrd="0" parTransId="{BA21D32A-D646-4CB6-8EDC-F4A82CE2788C}" sibTransId="{325F0D46-ECCB-453D-BACD-DD67D2665663}"/>
    <dgm:cxn modelId="{6DC4F9DF-FAD7-4850-86B9-E8371B736A13}" type="presOf" srcId="{ADF884A7-84E1-4642-A44D-81838ED8C3C1}" destId="{781EDC5A-0806-40E8-990E-DB3CAFB3F619}" srcOrd="0" destOrd="0" presId="urn:microsoft.com/office/officeart/2005/8/layout/target3"/>
    <dgm:cxn modelId="{1CC7ED99-B6A3-43FA-B701-C4BE025F9AB9}" type="presParOf" srcId="{AEDFCFCB-1CB5-4CC6-B1E1-7C5182513C13}" destId="{5C7DD8E6-5808-44A1-9553-EBE3022A45D5}" srcOrd="0" destOrd="0" presId="urn:microsoft.com/office/officeart/2005/8/layout/target3"/>
    <dgm:cxn modelId="{98771E9C-70BB-4542-96C3-ABC3AFEA5152}" type="presParOf" srcId="{AEDFCFCB-1CB5-4CC6-B1E1-7C5182513C13}" destId="{A230CB18-60B8-47AD-BFD8-D7643A557811}" srcOrd="1" destOrd="0" presId="urn:microsoft.com/office/officeart/2005/8/layout/target3"/>
    <dgm:cxn modelId="{FDCE5F13-C07B-4F0D-B30F-51EC48CFFFF7}" type="presParOf" srcId="{AEDFCFCB-1CB5-4CC6-B1E1-7C5182513C13}" destId="{781EDC5A-0806-40E8-990E-DB3CAFB3F619}" srcOrd="2" destOrd="0" presId="urn:microsoft.com/office/officeart/2005/8/layout/target3"/>
    <dgm:cxn modelId="{777C6DEF-3CD6-46D1-A2EE-B7E3DCBBE47B}" type="presParOf" srcId="{AEDFCFCB-1CB5-4CC6-B1E1-7C5182513C13}" destId="{74AFA260-2DDD-410B-A23F-49882D1707C2}" srcOrd="3" destOrd="0" presId="urn:microsoft.com/office/officeart/2005/8/layout/target3"/>
    <dgm:cxn modelId="{AE9C742E-444F-4095-9893-FCD2EC54E99B}" type="presParOf" srcId="{AEDFCFCB-1CB5-4CC6-B1E1-7C5182513C13}" destId="{87F6EE90-06B2-47AE-8139-7CACE6D15E13}" srcOrd="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3AA523-A8EF-4F20-A257-FE1967767688}">
      <dsp:nvSpPr>
        <dsp:cNvPr id="0" name=""/>
        <dsp:cNvSpPr/>
      </dsp:nvSpPr>
      <dsp:spPr>
        <a:xfrm rot="5400000">
          <a:off x="4734930" y="-1571187"/>
          <a:ext cx="2477705" cy="56223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число исследователей выполняющих НИОКР на 1000 занятого населения в эквиваленте полной занятости в стране;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 наукоемкость ВВП страны;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доля страны в мировом количестве патентных заявок;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коэффициент международной патентной активности;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величина экспорта ОИС к ВВП страны и экспорту услуг;</a:t>
          </a:r>
          <a:endParaRPr lang="ru-RU" sz="1700" kern="1200" dirty="0"/>
        </a:p>
      </dsp:txBody>
      <dsp:txXfrm rot="-5400000">
        <a:off x="3162591" y="122104"/>
        <a:ext cx="5501432" cy="2235801"/>
      </dsp:txXfrm>
    </dsp:sp>
    <dsp:sp modelId="{A3CEF7B2-D14F-4EB7-826C-2798F79B30B8}">
      <dsp:nvSpPr>
        <dsp:cNvPr id="0" name=""/>
        <dsp:cNvSpPr/>
      </dsp:nvSpPr>
      <dsp:spPr>
        <a:xfrm>
          <a:off x="0" y="213342"/>
          <a:ext cx="3162591" cy="20533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i="1" kern="1200" dirty="0" smtClean="0">
              <a:latin typeface="Times New Roman" pitchFamily="18" charset="0"/>
              <a:cs typeface="Times New Roman" pitchFamily="18" charset="0"/>
            </a:rPr>
            <a:t>знания, опыт и объекты интеллектуальной собственности </a:t>
          </a:r>
          <a:endParaRPr lang="ru-RU" sz="2600" kern="1200" dirty="0"/>
        </a:p>
      </dsp:txBody>
      <dsp:txXfrm>
        <a:off x="100235" y="313577"/>
        <a:ext cx="2962121" cy="1852854"/>
      </dsp:txXfrm>
    </dsp:sp>
    <dsp:sp modelId="{C6577FC0-EFA2-445B-8DA7-2A2371CC25F8}">
      <dsp:nvSpPr>
        <dsp:cNvPr id="0" name=""/>
        <dsp:cNvSpPr/>
      </dsp:nvSpPr>
      <dsp:spPr>
        <a:xfrm rot="5400000">
          <a:off x="4550882" y="1218557"/>
          <a:ext cx="2834135" cy="561689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темп изменения ВВП на душу населения страны;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доля поступивших прямых иностранных инвестиций в страну;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доля материнских компаний и иностранных аффилированных структур на территории страны;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рост производительности труда в стране;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доля экспорта высокотехнологичных товаров в общем объеме экспорта товаров перерабатывающей промышленности страны;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доля экспорта высокотехнологичных услуг в общем объеме экспорта услуг в стране.</a:t>
          </a:r>
          <a:endParaRPr lang="ru-RU" sz="1600" kern="1200" dirty="0"/>
        </a:p>
      </dsp:txBody>
      <dsp:txXfrm rot="-5400000">
        <a:off x="3159503" y="2748288"/>
        <a:ext cx="5478543" cy="2557433"/>
      </dsp:txXfrm>
    </dsp:sp>
    <dsp:sp modelId="{8AAEAAAF-A173-4436-A0B4-CA95C7D0190D}">
      <dsp:nvSpPr>
        <dsp:cNvPr id="0" name=""/>
        <dsp:cNvSpPr/>
      </dsp:nvSpPr>
      <dsp:spPr>
        <a:xfrm>
          <a:off x="0" y="2941435"/>
          <a:ext cx="3159502" cy="21711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i="1" kern="1200" dirty="0" smtClean="0">
              <a:latin typeface="Times New Roman" pitchFamily="18" charset="0"/>
              <a:cs typeface="Times New Roman" pitchFamily="18" charset="0"/>
            </a:rPr>
            <a:t>продукция и услуги различной наукоемкости</a:t>
          </a:r>
          <a:endParaRPr lang="ru-RU" sz="2600" kern="1200" dirty="0"/>
        </a:p>
      </dsp:txBody>
      <dsp:txXfrm>
        <a:off x="105986" y="3047421"/>
        <a:ext cx="2947530" cy="195916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2DA440-4D26-494E-B5A6-6A102D510A7B}" type="datetimeFigureOut">
              <a:rPr lang="ru-RU" smtClean="0"/>
              <a:pPr/>
              <a:t>05.06.2020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DAF3AD-CA5E-4305-9453-2015603C1F5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9820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6BE15-AF5C-46FD-BBC0-D3196A08B5C6}" type="datetimeFigureOut">
              <a:rPr lang="ru-RU" smtClean="0"/>
              <a:pPr/>
              <a:t>05.06.2020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3C386-95B2-4B87-A344-2004C5A0A59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7107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0A22F-D965-4EB5-8241-0B6982826281}" type="datetime1">
              <a:rPr lang="ru-RU" smtClean="0"/>
              <a:pPr/>
              <a:t>05.06.2020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CBAD-B509-49E5-9E85-D339C522BF85}" type="datetime1">
              <a:rPr lang="ru-RU" smtClean="0"/>
              <a:pPr/>
              <a:t>05.06.2020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129A-D90F-4521-A508-463EDE973BD8}" type="datetime1">
              <a:rPr lang="ru-RU" smtClean="0"/>
              <a:pPr/>
              <a:t>05.06.2020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0476-B80F-4E43-A80C-E91E327461D2}" type="datetime1">
              <a:rPr lang="ru-RU" smtClean="0"/>
              <a:pPr/>
              <a:t>05.06.2020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6730-2771-4211-830B-1CF54EED25C5}" type="datetime1">
              <a:rPr lang="ru-RU" smtClean="0"/>
              <a:pPr/>
              <a:t>05.06.2020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69AC0-B278-4A1D-A006-160255DD2C14}" type="datetime1">
              <a:rPr lang="ru-RU" smtClean="0"/>
              <a:pPr/>
              <a:t>05.06.2020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C62C-92A5-4AB9-B698-71D893273E75}" type="datetime1">
              <a:rPr lang="ru-RU" smtClean="0"/>
              <a:pPr/>
              <a:t>05.06.2020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C808-B0F4-4CED-AD36-F2538CE3F570}" type="datetime1">
              <a:rPr lang="ru-RU" smtClean="0"/>
              <a:pPr/>
              <a:t>05.06.2020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57E5E-7F0F-4E96-8421-DF95B23C61B5}" type="datetime1">
              <a:rPr lang="ru-RU" smtClean="0"/>
              <a:pPr/>
              <a:t>05.06.2020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9E8E9-FA03-43BE-8266-B5B5B87D3085}" type="datetime1">
              <a:rPr lang="ru-RU" smtClean="0"/>
              <a:pPr/>
              <a:t>05.06.2020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DFBE7-5519-4AD4-9949-C00577467FE7}" type="datetime1">
              <a:rPr lang="ru-RU" smtClean="0"/>
              <a:pPr/>
              <a:t>05.06.2020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67B02-04FA-4C3A-96DA-07FD530E516B}" type="datetime1">
              <a:rPr lang="ru-RU" smtClean="0"/>
              <a:pPr/>
              <a:t>05.06.2020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2D853-E757-4972-8384-E809192B24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БЕЛОРУССКИЙ НАЦИОНАЛЬНЫЙ ТЕХНИЧЕСКИЙ УНИВЕРСИТЕТ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900" dirty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ФИО магистранта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900" dirty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Магистерская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диссертация  «Тема магистерской диссертации»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Научный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руководитель</a:t>
            </a:r>
            <a:br>
              <a:rPr lang="ru-RU" sz="1900" dirty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ученая степень,  ученое звание 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               ФИО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544616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80000" indent="-216000" algn="just">
              <a:spcBef>
                <a:spcPts val="0"/>
              </a:spcBef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Использование странами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мира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иностранных ОИС для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поддержания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конкурентоспособности.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507990"/>
            <a:ext cx="9144000" cy="980728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енденции развития международного трансфера технологий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10</a:t>
            </a:fld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 l="22283" t="33105" r="44562" b="29662"/>
          <a:stretch>
            <a:fillRect/>
          </a:stretch>
        </p:blipFill>
        <p:spPr bwMode="auto">
          <a:xfrm>
            <a:off x="467544" y="2448273"/>
            <a:ext cx="8529186" cy="4149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-581522" y="58891"/>
            <a:ext cx="9715568" cy="489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900113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 1. Развитие теоретических основ международного трансфера технологий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408712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Перераспределение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мировых потоков высокотехнологичного экспорта в пользу развивающихся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 (около 28 % от мирового высокотехнологичного экспорта товаров перерабатывающей промышленности).</a:t>
            </a:r>
          </a:p>
          <a:p>
            <a:pPr algn="just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 l="29427" t="53135" r="24059" b="18227"/>
          <a:stretch>
            <a:fillRect/>
          </a:stretch>
        </p:blipFill>
        <p:spPr bwMode="auto">
          <a:xfrm>
            <a:off x="251520" y="2308430"/>
            <a:ext cx="8892480" cy="4153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-581522" y="58891"/>
            <a:ext cx="9715568" cy="489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900113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 1. Развитие теоретических основ международного трансфера технологий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3367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Рост стоимостного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объема операций, не связанных с участием в капитале развивающихся и стран с переходной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экономикой (на долю стран приходится около 80 % мирового количества работников, занятых в данных операциях). 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 l="27581" t="33538" r="21668" b="27403"/>
          <a:stretch>
            <a:fillRect/>
          </a:stretch>
        </p:blipFill>
        <p:spPr bwMode="auto">
          <a:xfrm>
            <a:off x="1849086" y="4149080"/>
            <a:ext cx="7274030" cy="2704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3" cstate="print"/>
          <a:srcRect l="29994" t="42740" r="20891" b="20450"/>
          <a:stretch>
            <a:fillRect/>
          </a:stretch>
        </p:blipFill>
        <p:spPr bwMode="auto">
          <a:xfrm>
            <a:off x="7396" y="1877786"/>
            <a:ext cx="6221350" cy="234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-581522" y="-13679"/>
            <a:ext cx="9715568" cy="489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900113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 1. Развитие теоретических основ международного трансфера технологий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0"/>
            <a:ext cx="9144000" cy="6669360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4.Постепенный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переход от простейших форм трансфера технологий к комплексным технологическим пакетам на основе ОИС. 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l="29825" t="40407" r="23164" b="22053"/>
          <a:stretch>
            <a:fillRect/>
          </a:stretch>
        </p:blipFill>
        <p:spPr bwMode="auto">
          <a:xfrm>
            <a:off x="142844" y="1553905"/>
            <a:ext cx="8786874" cy="3548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521805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Повышение доли на мировом рынке технологий развивающихся и стран с переходной экономикой (тем прироста экспортных поступлений от ОИС за 2000–2010 гг. стран СНГ составил 415 %, развивающихся стран – 369 %, развитых стран – 138 %). 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-581522" y="-57221"/>
            <a:ext cx="9715568" cy="489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900113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 1. Развитие теоретических основ международного трансфера технологий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9350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Мировой рынок технологий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46300"/>
            <a:ext cx="4320480" cy="302433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Рынок страны-донора: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спрос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технологические пакеты субъектов стран-реципиентов,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предложение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технологических пакетов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субъектов страны-донора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788024" y="1388244"/>
            <a:ext cx="4203571" cy="302433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R="0" lvl="0" algn="ctr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Рынок страны-реципиента:</a:t>
            </a:r>
          </a:p>
          <a:p>
            <a:pPr lvl="0">
              <a:defRPr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спрос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иностранные технологические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пакеты субъектов стран-реципиентов,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иностранных технологических пакетов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субъектов страны-донора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1755671" y="4805032"/>
            <a:ext cx="6336704" cy="13954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R="0" lvl="0" algn="ctr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ценовые, не 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ценовые факторы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(индивидуальные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мотивы компаний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стран-доноров и реципиентов и их 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институционально-экономическая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среда)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R="0" lvl="0" algn="ctr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Двойная стрелка влево/вправо 13"/>
          <p:cNvSpPr/>
          <p:nvPr/>
        </p:nvSpPr>
        <p:spPr>
          <a:xfrm>
            <a:off x="4009888" y="1606495"/>
            <a:ext cx="1008112" cy="50405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-581522" y="58891"/>
            <a:ext cx="9715568" cy="489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900113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 1. Развитие теоретических основ международного трансфера технологий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88640"/>
            <a:ext cx="9144000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ПОЛОЖЕНИЕ 2. </a:t>
            </a:r>
          </a:p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Концептуальная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модель участия различных стран мира в международном </a:t>
            </a:r>
            <a:endParaRPr lang="ru-RU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трансфере технологий </a:t>
            </a:r>
          </a:p>
          <a:p>
            <a:pPr algn="ctr"/>
            <a:endParaRPr lang="ru-RU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8568952" cy="5904656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Модель отражает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экономические отношения между страной-донором и реципиентом в ходе международного трансфера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технологических пакетов за счет характеристики:</a:t>
            </a:r>
          </a:p>
          <a:p>
            <a:pPr marL="0" indent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912982" y="3031038"/>
          <a:ext cx="7272808" cy="34384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0" y="-57221"/>
            <a:ext cx="9144000" cy="79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 2.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Концептуальная модель участия различных стран мира в международном трансфере технологий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35279"/>
            <a:ext cx="9144000" cy="85010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Каналы международного трансфера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технологического пакета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2443512"/>
          <a:ext cx="8517632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03648" y="1869991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ПРЯМОЙ КАНАЛ ТРАНСФЕРА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17</a:t>
            </a:fld>
            <a:endParaRPr lang="ru-RU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0" y="-57221"/>
            <a:ext cx="9144000" cy="79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 2.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Концептуальная модель участия различных стран мира в международном трансфере технологий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895109"/>
          <a:ext cx="8964488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61792" y="1459128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КОСВЕННЫЙ КАНАЛ ТРАНСФЕРА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0" y="-57221"/>
            <a:ext cx="9144000" cy="79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 2.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Концептуальная модель участия различных стран мира в международном трансфере технологий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0" y="447082"/>
            <a:ext cx="9144000" cy="85010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Каналы международного трансфера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технологического пакета: продолжение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906943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Виды технологических пакетов в зависимости от уровня технологического развития субъекта донора и реципиента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024831"/>
          <a:ext cx="9144000" cy="6046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19</a:t>
            </a:fld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0" y="-57221"/>
            <a:ext cx="9144000" cy="6779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 2.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Концептуальная модель участия различных стран мира в международном трансфере технологий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исследования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 anchor="t">
            <a:normAutofit/>
          </a:bodyPr>
          <a:lstStyle/>
          <a:p>
            <a:pPr algn="just">
              <a:buNone/>
            </a:pPr>
            <a:endParaRPr lang="be-BY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be-BY" b="1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be-BY" b="1" dirty="0">
                <a:latin typeface="Times New Roman" pitchFamily="18" charset="0"/>
                <a:cs typeface="Times New Roman" pitchFamily="18" charset="0"/>
              </a:rPr>
              <a:t>теоретических основ </a:t>
            </a:r>
            <a:r>
              <a:rPr lang="be-BY" dirty="0">
                <a:latin typeface="Times New Roman" pitchFamily="18" charset="0"/>
                <a:cs typeface="Times New Roman" pitchFamily="18" charset="0"/>
              </a:rPr>
              <a:t>международного трансфера технологий </a:t>
            </a:r>
            <a:endParaRPr lang="be-BY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be-BY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be-BY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be-BY" b="1" dirty="0">
                <a:latin typeface="Times New Roman" pitchFamily="18" charset="0"/>
                <a:cs typeface="Times New Roman" pitchFamily="18" charset="0"/>
              </a:rPr>
              <a:t>разработка практических рекомендаций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be-BY" dirty="0">
                <a:latin typeface="Times New Roman" pitchFamily="18" charset="0"/>
                <a:cs typeface="Times New Roman" pitchFamily="18" charset="0"/>
              </a:rPr>
              <a:t> совершенствованию модели </a:t>
            </a:r>
            <a:r>
              <a:rPr lang="be-BY" dirty="0" smtClean="0">
                <a:latin typeface="Times New Roman" pitchFamily="18" charset="0"/>
                <a:cs typeface="Times New Roman" pitchFamily="18" charset="0"/>
              </a:rPr>
              <a:t>участия </a:t>
            </a:r>
            <a:r>
              <a:rPr lang="be-BY" dirty="0">
                <a:latin typeface="Times New Roman" pitchFamily="18" charset="0"/>
                <a:cs typeface="Times New Roman" pitchFamily="18" charset="0"/>
              </a:rPr>
              <a:t>Республики Беларусь в международном трансфере </a:t>
            </a:r>
            <a:r>
              <a:rPr lang="be-BY" dirty="0" smtClean="0">
                <a:latin typeface="Times New Roman" pitchFamily="18" charset="0"/>
                <a:cs typeface="Times New Roman" pitchFamily="18" charset="0"/>
              </a:rPr>
              <a:t>технологий.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34253"/>
            <a:ext cx="9144000" cy="1368153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Передовые регионы с благоприятными институционально-экономическими условиями для разработки и использования технологических пакетов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l="37328" t="23108" r="33832" b="17792"/>
          <a:stretch>
            <a:fillRect/>
          </a:stretch>
        </p:blipFill>
        <p:spPr bwMode="auto">
          <a:xfrm>
            <a:off x="4846642" y="2708920"/>
            <a:ext cx="4297358" cy="4151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/>
          <p:cNvPicPr>
            <a:picLocks noGrp="1"/>
          </p:cNvPicPr>
          <p:nvPr>
            <p:ph idx="1"/>
          </p:nvPr>
        </p:nvPicPr>
        <p:blipFill>
          <a:blip r:embed="rId3" cstate="print"/>
          <a:srcRect l="35492" t="28221" r="36693" b="13292"/>
          <a:stretch>
            <a:fillRect/>
          </a:stretch>
        </p:blipFill>
        <p:spPr bwMode="auto">
          <a:xfrm>
            <a:off x="0" y="1818606"/>
            <a:ext cx="4139952" cy="4278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 flipH="1">
            <a:off x="3159740" y="1988840"/>
            <a:ext cx="2060332" cy="468052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20</a:t>
            </a:fld>
            <a:endParaRPr lang="ru-RU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-57221"/>
            <a:ext cx="9144000" cy="79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 2.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Концептуальная модель участия различных стран мира в международном трансфере технологий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l="10126" t="23722" r="65998" b="8793"/>
          <a:stretch>
            <a:fillRect/>
          </a:stretch>
        </p:blipFill>
        <p:spPr bwMode="auto">
          <a:xfrm>
            <a:off x="0" y="836712"/>
            <a:ext cx="4283968" cy="6025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 l="10353" t="24540" r="64850" b="7362"/>
          <a:stretch>
            <a:fillRect/>
          </a:stretch>
        </p:blipFill>
        <p:spPr bwMode="auto">
          <a:xfrm>
            <a:off x="4427984" y="764704"/>
            <a:ext cx="4716016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21</a:t>
            </a:fld>
            <a:endParaRPr lang="ru-RU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-57221"/>
            <a:ext cx="9144000" cy="79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 2.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Концептуальная модель участия различных стран мира в международном трансфере технологий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54728"/>
            <a:ext cx="9144000" cy="13967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Передовые страны азиатского (Китай, Республика Корея, Малайзия, Сингапур, Филиппины), африканского (ЮАР), европейского (Венгрия, Румыния) и  южноамериканского (Чили) регионов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80894"/>
            <a:ext cx="9144000" cy="59766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Характерные черты институционально-экономической среды: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высокая инновационная активность субъектов предпринимательского сектора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(в пределах 15% – 50%)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монополизация рынка ОИС субъектами стран-доноров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(коэффициент международной патентной активности в пределах 20 % – 90 % стран азиатского, африканского и южноамериканского регионов)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применение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государственных мер по либерализации инвестиционного и внешнеторгового режимов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(доля поступивших прямых инвестиций в пределах 0,7 % – 8,7 % мирового объема, ведущие позиции в рейтинге «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oing business»)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" pitchFamily="2" charset="2"/>
              <a:buChar char="Ø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22</a:t>
            </a:fld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0" y="-57221"/>
            <a:ext cx="9144000" cy="79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 2.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Концептуальная модель участия различных стран мира в международном трансфере технологий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56623"/>
            <a:ext cx="8964488" cy="980727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Характерные черты институционально-экономической среды стран: продолжение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8654"/>
            <a:ext cx="9144000" cy="5949280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наличие развитой инновационной инфраструктуры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(Пекинская экспериментальная зона высоких технологий, Шанхайская технологическая биржа, сеть трансфера технологий Азиатско-Тихоокеанского региона (APTN)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венчурных институтов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(доля венчурного капитала в ВВП от 0,001 % в ЮАР до 10,7 % в Малайзии))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структурных подразделений НИОКР иностранных ТНК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(центры НИОКР компании «Сони»(«СониЭрикссон») в Венгрии и Сингапуре);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совершенствование законодательных основ развития экономических отношений, связанных с международным трансфером технологий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(передача права собственности на объекты интеллектуальной собственности, созданные при государственной поддержке непосредственным разработчикам в целях их  коммерциализации).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23</a:t>
            </a:fld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0" y="-57221"/>
            <a:ext cx="9144000" cy="53389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lvl="0"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 2.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Концептуальная модель участия различных стран мира в международном трансфере технологий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19308"/>
            <a:ext cx="9144000" cy="1051050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Характеристика институционально-экономической среды для международного трансфера технологий в Беларуси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964488" cy="5517232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малое число исследователей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 сфере образования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(9,2%)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компаниях частной формы собственности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(не более 30%)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выполняющих НИОКР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отсутствие необходимых знаний и малая заинтересованность национальных субъектов в коммерциализации результатов НИОКР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(отрицательной сальдо по статье роялти и лицензионные платежи -0,7 млрд дол. США)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невысокие объемы финансирования НИОКР в стране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(наукоемкость ВВП 0,7%)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низкая инновационная активности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субъектов предпринимательского сектора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(15,4% от промышленных компаний страны;  более чем 460 организации занимались выполнением НИОКР среди которых около 50% относятся к компаниям государственной формы собственности); 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24</a:t>
            </a:fld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0" y="0"/>
            <a:ext cx="9144000" cy="79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 2.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Концептуальная модель участия различных стран мира в международном трансфере технологий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66046"/>
            <a:ext cx="9144000" cy="1417638"/>
          </a:xfrm>
        </p:spPr>
        <p:txBody>
          <a:bodyPr>
            <a:noAutofit/>
          </a:bodyPr>
          <a:lstStyle/>
          <a:p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Характеристика институционально-экономической среды для международного трансфера технологий в Беларуси: продолжение</a:t>
            </a:r>
            <a:endParaRPr lang="ru-RU" sz="2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3344"/>
            <a:ext cx="9144000" cy="5544864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отсутствие кооперационных связей между субъектами заинтересованными в международном трансфере технологических пакетов </a:t>
            </a:r>
            <a:r>
              <a:rPr lang="ru-RU" sz="33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(0,09% патентных заявок в мире, отсутствие венчурного финансирования)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малая доля прямых иностранных инвестиций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поступающих в страну </a:t>
            </a:r>
            <a:r>
              <a:rPr lang="ru-RU" sz="33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(0,05% от общей величины)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высокий уровень налоговой нагрузки, сложная система налогообложения и высокая степень бюрократизации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в стране </a:t>
            </a:r>
            <a:r>
              <a:rPr lang="ru-RU" sz="33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(158-я позиция в рейтинге «</a:t>
            </a:r>
            <a:r>
              <a:rPr lang="en-US" sz="33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33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oing business»)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низкая отраслевая и географическая диверсификация международного трансфера технологических пакетов </a:t>
            </a:r>
            <a:r>
              <a:rPr lang="ru-RU" sz="33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(основные партнеры – Казахстан, Россия, Украина)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25</a:t>
            </a:fld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0" y="-57221"/>
            <a:ext cx="9144000" cy="79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 2.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Концептуальная модель участия различных стран мира в международном трансфере технологий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390059"/>
          </a:xfrm>
        </p:spPr>
        <p:txBody>
          <a:bodyPr/>
          <a:lstStyle/>
          <a:p>
            <a:pPr algn="just"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ПОЛОЖЕНИЕ 3.</a:t>
            </a:r>
          </a:p>
          <a:p>
            <a:pPr algn="ctr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Особенности международного трансфера технологий в зависимости от уровня технологического развития стран-доноров и реципиентов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7064048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при большом технологическом разрыве наблюдаться трансфер максимального и среднего технологических пакетов за счет формирования долго- и среднесрочных экономических отношений в результате корпоративных и контрактных, не связанных с участием в капитале способов международного трансфера технологий;</a:t>
            </a:r>
          </a:p>
          <a:p>
            <a:pPr marL="0" indent="43200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потребители североамериканских ОИС – Индия,  Бразилия, ЮАР, КНР, Сингапур, Республике Корея, Тайвань, Мексика.</a:t>
            </a:r>
          </a:p>
          <a:p>
            <a:pPr marL="0" indent="43200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Североамериканские аффилированных компаний являются основными потребителями ОИС ТНК США.</a:t>
            </a:r>
          </a:p>
          <a:p>
            <a:pPr marL="0" indent="43200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Наибольшее распространение контракты не связанные с участием в капитале получили в Индии, Малайзии, Сингапуре, Тайване, Бразилии.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27</a:t>
            </a:fld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0" y="-57221"/>
            <a:ext cx="9144000" cy="79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3.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Особенности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международного трансфера технологий в зависимости от уровня технологического развития стран-доноров и реципиентов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82116"/>
            <a:ext cx="9144000" cy="666936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при минимальном или схожем уровне технологического развития происходит трансфер минимального технологического пакета за счет формирования краткосрочных экономических отношений, проявляющихся в контрактных невнутрифирменных способах международного трансфера технологий;</a:t>
            </a:r>
          </a:p>
          <a:p>
            <a:pPr marL="0" indent="432000" algn="just">
              <a:spcBef>
                <a:spcPts val="0"/>
              </a:spcBef>
              <a:buNone/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потребители японских стандартизированных ОИС – Китай, Республика Корея, Таиланд и др.</a:t>
            </a:r>
          </a:p>
          <a:p>
            <a:pPr marL="0" indent="432000" algn="just">
              <a:spcBef>
                <a:spcPts val="0"/>
              </a:spcBef>
              <a:buNone/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Развивающиеся азиатские страны являются основными реципиентами ПИИ Японии.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трансфер технологического пакета, содержащего уникальные ОИС, капитало- и наукоемкие товары и услуги, наблюдается в высокотехнологичные отрасли, а содержащего стандартизированные и морально устаревшие — в трудоемкие стандартизированные отрасли;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28</a:t>
            </a:fld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0" y="-57221"/>
            <a:ext cx="9144000" cy="79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3.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Особенности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международного трансфера технологий в зависимости от уровня технологического развития стран-доноров и реципиентов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40214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импорт ОИС способствует последующему товарному и технологическому экспорту;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организации производства, за счет иностранных ОИС, около 70% всего оборудования и услуг приобретается у поставщиков принимающей стороны,  30% экспортируется из страны-донора.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организация совместных компаний по выполнению НИОКР на территории страны-реципиента происходит при наличии у нее качественного человеческого потенциала;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18 совместных научно-исследовательских организации компании </a:t>
            </a:r>
            <a:r>
              <a:rPr lang="en-US" sz="25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Motorola</a:t>
            </a:r>
            <a:r>
              <a:rPr lang="ru-RU" sz="25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действует на территории КНР.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 рынка высокотехнологичных услуг в стране стимулирует международный трансфер технологических пакетов и ее экономическое развитие; 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5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Доля экспорта высокотехнологичных услуг в общем объеме экспорта услуг Румынии (17,0%), Филиппин (12,6%), Венгрии (8,5%), КНР (6,1%). </a:t>
            </a:r>
          </a:p>
          <a:p>
            <a:pPr algn="just">
              <a:buFont typeface="Wingdings" pitchFamily="2" charset="2"/>
              <a:buChar char="Ø"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29</a:t>
            </a:fld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0" y="-57221"/>
            <a:ext cx="9144000" cy="79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3.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Особенности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международного трансфера технологий в зависимости от уровня технологического развития стран-доноров и реципиентов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66936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be-BY" sz="3500" b="1" dirty="0" smtClean="0">
                <a:latin typeface="Times New Roman" pitchFamily="18" charset="0"/>
                <a:cs typeface="Times New Roman" pitchFamily="18" charset="0"/>
              </a:rPr>
              <a:t>Задачи исследования</a:t>
            </a:r>
          </a:p>
          <a:p>
            <a:pPr lvl="0" algn="just">
              <a:buFont typeface="Wingdings" pitchFamily="2" charset="2"/>
              <a:buChar char="Ø"/>
            </a:pPr>
            <a:r>
              <a:rPr lang="be-BY" dirty="0" smtClean="0">
                <a:latin typeface="Times New Roman" pitchFamily="18" charset="0"/>
                <a:cs typeface="Times New Roman" pitchFamily="18" charset="0"/>
              </a:rPr>
              <a:t>развить </a:t>
            </a:r>
            <a:r>
              <a:rPr lang="be-BY" dirty="0">
                <a:latin typeface="Times New Roman" pitchFamily="18" charset="0"/>
                <a:cs typeface="Times New Roman" pitchFamily="18" charset="0"/>
              </a:rPr>
              <a:t>теоретические основы международного трансфера </a:t>
            </a:r>
            <a:r>
              <a:rPr lang="be-BY" dirty="0" smtClean="0">
                <a:latin typeface="Times New Roman" pitchFamily="18" charset="0"/>
                <a:cs typeface="Times New Roman" pitchFamily="18" charset="0"/>
              </a:rPr>
              <a:t>технологий</a:t>
            </a:r>
            <a:r>
              <a:rPr lang="be-BY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разработать концептуальную модель участия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мира в международном трансфере технологий; 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выявить особенности международного трансфера технологий в зависимости от уровня технологического развития стран-доноров и реципиентов;  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разработать практические рекомендации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be-BY" dirty="0">
                <a:latin typeface="Times New Roman" pitchFamily="18" charset="0"/>
                <a:cs typeface="Times New Roman" pitchFamily="18" charset="0"/>
              </a:rPr>
              <a:t> совершенствованию модели участия Республики Беларусь в международном трансфере технологий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41812"/>
            <a:ext cx="9144000" cy="68580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оказание аутсорсинговых услуг и участие компаний страны-реципиента в международном подрядном промышленном производстве способствует включению их в глобальные производственно-сбытовые цепочки ТНК, получению уникальных технологических пакетов и развитию человеческого и научно-технического потенциала за счет средств из-за рубежа. </a:t>
            </a:r>
          </a:p>
          <a:p>
            <a:pPr marL="0" algn="ctr">
              <a:spcBef>
                <a:spcPts val="0"/>
              </a:spcBef>
              <a:buNone/>
            </a:pPr>
            <a:endParaRPr lang="ru-RU" sz="2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ctr">
              <a:spcBef>
                <a:spcPts val="0"/>
              </a:spcBef>
              <a:buNone/>
            </a:pP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Эффекты воздействия договорных взаимоотношений, не связанных с участием в капитале для принимающих стран:</a:t>
            </a:r>
          </a:p>
          <a:p>
            <a:pPr marL="0" algn="just">
              <a:lnSpc>
                <a:spcPct val="110000"/>
              </a:lnSpc>
              <a:spcBef>
                <a:spcPts val="0"/>
              </a:spcBef>
            </a:pP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значительной добавленной стоимости;</a:t>
            </a:r>
          </a:p>
          <a:p>
            <a:pPr marL="0" algn="just">
              <a:lnSpc>
                <a:spcPct val="110000"/>
              </a:lnSpc>
              <a:spcBef>
                <a:spcPts val="0"/>
              </a:spcBef>
            </a:pP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производственного потенциала и проведение модернизации экономики;</a:t>
            </a:r>
          </a:p>
          <a:p>
            <a:pPr marL="0" algn="just">
              <a:lnSpc>
                <a:spcPct val="110000"/>
              </a:lnSpc>
              <a:spcBef>
                <a:spcPts val="0"/>
              </a:spcBef>
            </a:pP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передача ОИС под защитой контракта;</a:t>
            </a:r>
          </a:p>
          <a:p>
            <a:pPr marL="0" algn="just">
              <a:lnSpc>
                <a:spcPct val="110000"/>
              </a:lnSpc>
              <a:spcBef>
                <a:spcPts val="0"/>
              </a:spcBef>
            </a:pP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доступ к международным сетям ТНК;</a:t>
            </a:r>
          </a:p>
          <a:p>
            <a:pPr marL="0" algn="just">
              <a:lnSpc>
                <a:spcPct val="110000"/>
              </a:lnSpc>
              <a:spcBef>
                <a:spcPts val="0"/>
              </a:spcBef>
            </a:pP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 научно-технического потенциала.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30</a:t>
            </a:fld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0" y="-57221"/>
            <a:ext cx="9144000" cy="79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3.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Особенности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международного трансфера технологий в зависимости от уровня технологического развития стран-доноров и реципиентов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251520" y="1142068"/>
          <a:ext cx="8712968" cy="6093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58056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Модели международного трансфера технологий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стран мира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0" y="-57221"/>
            <a:ext cx="9144000" cy="79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3.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Особенности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международного трансфера технологий в зависимости от уровня технологического развития стран-доноров и реципиентов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097734"/>
          <a:ext cx="8964488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32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71118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Модели международного трансфера технологий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стран мира: продолжение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0" y="-57221"/>
            <a:ext cx="9144000" cy="79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3.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Особенности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международного трансфера технологий в зависимости от уровня технологического развития стран-доноров и реципиентов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95536" y="260648"/>
          <a:ext cx="8568952" cy="6597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179512" y="1392740"/>
          <a:ext cx="8712968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33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764704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Модели международного трансфера технологий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стран мира: продолжение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0" y="-57221"/>
            <a:ext cx="9144000" cy="79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3.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Особенности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международного трансфера технологий в зависимости от уровня технологического развития стран-доноров и реципиентов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841770"/>
          <a:ext cx="8892480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34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74021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Модели международного трансфера технологий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стран мира: продолжение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0" y="-57221"/>
            <a:ext cx="9144000" cy="79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3.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Особенности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международного трансфера технологий в зависимости от уровня технологического развития стран-доноров и реципиентов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8892480" cy="652534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ПОЛОЖЕНИЕ 4. </a:t>
            </a:r>
          </a:p>
          <a:p>
            <a:pPr algn="ctr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Практические рекомендации по</a:t>
            </a:r>
            <a:r>
              <a:rPr lang="be-BY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совершенствованию модели участия Республики Беларусь в международном трансфере технологий</a:t>
            </a:r>
          </a:p>
          <a:p>
            <a:pPr algn="ctr">
              <a:buNone/>
            </a:pPr>
            <a:endParaRPr lang="be-BY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be-BY" dirty="0" smtClean="0">
                <a:latin typeface="Times New Roman" pitchFamily="18" charset="0"/>
                <a:cs typeface="Times New Roman" pitchFamily="18" charset="0"/>
              </a:rPr>
              <a:t>Система мер государственной поддержки международного трансфера технологических пакетов.</a:t>
            </a:r>
          </a:p>
          <a:p>
            <a:pPr algn="just">
              <a:buFont typeface="Wingdings" pitchFamily="2" charset="2"/>
              <a:buChar char="Ø"/>
            </a:pPr>
            <a:r>
              <a:rPr lang="be-BY" dirty="0" smtClean="0">
                <a:latin typeface="Times New Roman" pitchFamily="18" charset="0"/>
                <a:cs typeface="Times New Roman" pitchFamily="18" charset="0"/>
              </a:rPr>
              <a:t>Направления развития технологической стратегии страны и белорусских компаний.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35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58" y="475548"/>
            <a:ext cx="8964488" cy="1225260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Система мер государственной поддержки международного трансфера технологических пакетов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153772"/>
          <a:ext cx="9144000" cy="5733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36</a:t>
            </a:fld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0" y="-57221"/>
            <a:ext cx="9144000" cy="605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4.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Практические рекомендации по</a:t>
            </a:r>
            <a:r>
              <a:rPr lang="be-BY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совершенствованию модели участия Республики Беларусь в международном трансфере технологий</a:t>
            </a:r>
          </a:p>
          <a:p>
            <a:pPr lvl="0" algn="just"/>
            <a:endParaRPr kumimoji="0" lang="ru-RU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85067"/>
            <a:ext cx="9144000" cy="1143000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Система мер государственной поддержки международного трансфера технологических пакетов: продолжение</a:t>
            </a:r>
            <a:endParaRPr lang="ru-RU" sz="26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484784"/>
          <a:ext cx="9144000" cy="5373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37</a:t>
            </a:fld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0" y="-57221"/>
            <a:ext cx="9144000" cy="79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4.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Практические рекомендации по</a:t>
            </a:r>
            <a:r>
              <a:rPr lang="be-BY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совершенствованию модели участия Республики Беларусь в международном трансфере технологий</a:t>
            </a:r>
          </a:p>
          <a:p>
            <a:pPr lvl="0" algn="just"/>
            <a:endParaRPr kumimoji="0" lang="ru-RU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31874"/>
            <a:ext cx="9144000" cy="230425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Направления развития технологической стратегии страны и белорусских компаний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Импорт технологических пакетов 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согласно японской модели трансфера 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03807"/>
            <a:ext cx="9144000" cy="52292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ведущей формой проявления прямых иностранных инвестиций является создание совместных коммерческих предприятий с иностранными инвестициями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(54 % от числа коммерческих организаций с иностранными инвестициями в республике)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потоки прямых иностранных инвестиций и технологических пакетов направлены в обрабатывающую промышленность страны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(33% от общего количества совместных коммерческих предприятий с иностранными инвестициями)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38</a:t>
            </a:fld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0" y="-57221"/>
            <a:ext cx="9144000" cy="79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4.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Практические рекомендации по</a:t>
            </a:r>
            <a:r>
              <a:rPr lang="be-BY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совершенствованию модели участия Республики Беларусь в международном трансфере технологий</a:t>
            </a:r>
          </a:p>
          <a:p>
            <a:pPr lvl="0" algn="just"/>
            <a:endParaRPr kumimoji="0" lang="ru-RU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01116"/>
            <a:ext cx="8964488" cy="6048672"/>
          </a:xfrm>
        </p:spPr>
        <p:txBody>
          <a:bodyPr>
            <a:normAutofit/>
          </a:bodyPr>
          <a:lstStyle/>
          <a:p>
            <a:pPr algn="just"/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экспортная ориентация предприятий, участвующих в международном трансфере технологических пакетов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(6% от величины экспорта в стране)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высокие объемы импорта товаров коммерческих совместных предприятий с иностранными инвестициями 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(19% от величины импорта в страны)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основные партнеры по международному трансферу технологических пакетов страны, имеющих с республикой кросс-культурные сходства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(Россия, Украина и др.)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не высокое значение коэффициента международной патентной активности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(28%)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39</a:t>
            </a:fld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164939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Направления развития технологической стратегии страны и белорусских компаний: продолжение 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Импорт технологических пакетов 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-57221"/>
            <a:ext cx="9144000" cy="79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4.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Практические рекомендации по</a:t>
            </a:r>
            <a:r>
              <a:rPr lang="be-BY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совершенствованию модели участия Республики Беларусь в международном трансфере технологий</a:t>
            </a:r>
          </a:p>
          <a:p>
            <a:pPr lvl="0" algn="just"/>
            <a:endParaRPr kumimoji="0" lang="ru-RU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33670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исследования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международный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трансфер технологий как системное явление в мировой экономике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Предмет исследования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международный трансфер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технологий в экономическом развитии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стран, включая Республику Беларусь.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42389"/>
            <a:ext cx="9144000" cy="141763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Направления для переориентации импорта технологических пакетов на модернизацию национальной экономики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ru-RU" dirty="0" smtClean="0"/>
              <a:t> </a:t>
            </a:r>
          </a:p>
          <a:p>
            <a:pPr marL="0" algn="just">
              <a:spcBef>
                <a:spcPts val="0"/>
              </a:spcBef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Расширение числа национальных субъектов, участвующих в международном подрядном промышленном производстве:</a:t>
            </a:r>
          </a:p>
          <a:p>
            <a:pPr marL="0" algn="just">
              <a:spcBef>
                <a:spcPts val="0"/>
              </a:spcBef>
              <a:buNone/>
            </a:pPr>
            <a:endParaRPr lang="be-BY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277434"/>
          <a:ext cx="8964488" cy="46531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40</a:t>
            </a:fld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0" y="-57221"/>
            <a:ext cx="9144000" cy="79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4.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Практические рекомендации по</a:t>
            </a:r>
            <a:r>
              <a:rPr lang="be-BY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совершенствованию модели участия Республики Беларусь в международном трансфере технологий</a:t>
            </a:r>
          </a:p>
          <a:p>
            <a:pPr lvl="0" algn="just"/>
            <a:endParaRPr kumimoji="0" lang="ru-RU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8964488" cy="5616624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Расширение  сети национальных аутсорсинговых компаний различной специализации: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1958126"/>
          <a:ext cx="8964488" cy="48552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41</a:t>
            </a:fld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124679"/>
            <a:ext cx="9144000" cy="1417638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Направления для переориентации импорта технологических пакетов на модернизацию национальной экономики: продолжение 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-57221"/>
            <a:ext cx="9144000" cy="79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4.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Практические рекомендации по</a:t>
            </a:r>
            <a:r>
              <a:rPr lang="be-BY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совершенствованию модели участия Республики Беларусь в международном трансфере технологий</a:t>
            </a:r>
          </a:p>
          <a:p>
            <a:pPr lvl="0" algn="just"/>
            <a:endParaRPr kumimoji="0" lang="ru-RU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06848"/>
            <a:ext cx="9468544" cy="1152129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Экспорт технологических пакетов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согласно модели развивающихся и стран с переходной экономикой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717032"/>
            <a:ext cx="9144000" cy="6386189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объемы иностранного финансирования отечественных НИОКР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13,5%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доля экспорта высокотехнологичных услуг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5,3 % экспорта услуг в стране (на одного жителя республики приходится 29, 3 тыс дол. США (Японии – 8,2 тыс дол. США)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заказчики услуг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страны – США, Канада (40% услуг), ЕС (30%), СНГ (20%), а также азиатские государства (5%)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" pitchFamily="2" charset="2"/>
              <a:buChar char="Ø"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42</a:t>
            </a:fld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0" y="-57221"/>
            <a:ext cx="9144000" cy="605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4.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Практические рекомендации по</a:t>
            </a:r>
            <a:r>
              <a:rPr lang="be-BY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совершенствованию модели участия Республики Беларусь в международном трансфере технологий</a:t>
            </a:r>
          </a:p>
          <a:p>
            <a:pPr lvl="0" algn="just"/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476672"/>
            <a:ext cx="9144000" cy="2304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1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Направления увеличение объемов экспорта технологических пакетов за счет совершенствования технологической стратегии национальных компаний при осуществлении транснационализации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 зарубежных странах</a:t>
            </a: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933056"/>
            <a:ext cx="9144000" cy="5182991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 2010 г. создано 29 наименований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 том числе 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12 новых и 17 высоких технологий, из них новых за пределы республики продано – 7, а высоких – 15 единиц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экспорт ОИС составил 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0,4% от экспорта услуг или 0,02% от величины ВВП и уменьшился в 2010 г. по сравнению с 2009 г. на - 0,01 млрд дол. США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экспорт высокотехнологичных товаров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3%.</a:t>
            </a:r>
            <a:endParaRPr lang="ru-RU" sz="2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43</a:t>
            </a:fld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476672"/>
            <a:ext cx="9144000" cy="2304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1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Направления увеличение объемов экспорта технологических пакетов за счет совершенствования технологической стратегии национальных компаний при осуществлении транснационализации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 зарубежных странах: продолжение</a:t>
            </a: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2506848"/>
            <a:ext cx="9468544" cy="1152129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Экспорт технологических пакетов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согласно модели развивающихся и стран с переходной экономикой: продолжение 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-57221"/>
            <a:ext cx="9144000" cy="605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4.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Практические рекомендации по</a:t>
            </a:r>
            <a:r>
              <a:rPr lang="be-BY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совершенствованию модели участия Республики Беларусь в международном трансфере технологий</a:t>
            </a:r>
          </a:p>
          <a:p>
            <a:pPr lvl="0" algn="just"/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924944"/>
            <a:ext cx="9144000" cy="3933056"/>
          </a:xfrm>
        </p:spPr>
        <p:txBody>
          <a:bodyPr/>
          <a:lstStyle/>
          <a:p>
            <a:pPr marL="514350" indent="-51435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случае:</a:t>
            </a:r>
          </a:p>
          <a:p>
            <a:pPr marL="514350" indent="-514350" algn="just">
              <a:buAutoNum type="arabicPeriod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Максимального технологического разрыва со страной-реципиетом.</a:t>
            </a:r>
          </a:p>
          <a:p>
            <a:pPr marL="514350" indent="-514350" algn="just">
              <a:buAutoNum type="arabicPeriod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Минимального технологического разрыва со страной-реципиетом.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0" y="-57221"/>
            <a:ext cx="9144000" cy="605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4.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Практические рекомендации по</a:t>
            </a:r>
            <a:r>
              <a:rPr lang="be-BY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совершенствованию модели участия Республики Беларусь в международном трансфере технологий</a:t>
            </a:r>
          </a:p>
          <a:p>
            <a:pPr lvl="0" algn="just"/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476672"/>
            <a:ext cx="9144000" cy="2952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Направления увеличение объемов экспорта технологических пакетов за счет совершенствования технологической стратегии национальных компаний при осуществлении транснационализации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 зарубежных странах: продолжение</a:t>
            </a: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251520" y="650278"/>
            <a:ext cx="8864771" cy="6296534"/>
            <a:chOff x="251520" y="66678"/>
            <a:chExt cx="8864771" cy="6386658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265184" y="71384"/>
              <a:ext cx="4090791" cy="8640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МАКСИМАЛЬНЫЙ ТЕХНОЛОГИЧЕСКИЙ ПАКЕТ 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971410" y="1022103"/>
              <a:ext cx="4190509" cy="8640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dirty="0" smtClean="0">
                  <a:latin typeface="Times New Roman" pitchFamily="18" charset="0"/>
                  <a:cs typeface="Times New Roman" pitchFamily="18" charset="0"/>
                </a:rPr>
                <a:t>создание иностранных, совместных компаний 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2118072" y="1988650"/>
              <a:ext cx="4190509" cy="8640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dirty="0" smtClean="0">
                  <a:latin typeface="Times New Roman" pitchFamily="18" charset="0"/>
                  <a:cs typeface="Times New Roman" pitchFamily="18" charset="0"/>
                </a:rPr>
                <a:t>патентование ОИС на рынке принимающих стран 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3181604" y="2999494"/>
              <a:ext cx="4262517" cy="933561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sz="2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Развитие некоммерческих форм трансфера технологических пакетов</a:t>
              </a:r>
              <a:endPara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3923928" y="4074339"/>
              <a:ext cx="4550549" cy="1038555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выявление потребности в технологических пакетах на местном рынке и ее удовлетворение за счет белорусских предложений</a:t>
              </a:r>
              <a:endPara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4760315" y="5240132"/>
              <a:ext cx="4355976" cy="1141196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увеличение степени осведомленности о белорусских технологических пакетах   </a:t>
              </a:r>
              <a:endPara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8" name="Группа 17"/>
            <p:cNvGrpSpPr/>
            <p:nvPr/>
          </p:nvGrpSpPr>
          <p:grpSpPr>
            <a:xfrm>
              <a:off x="5937799" y="66678"/>
              <a:ext cx="2160240" cy="2592288"/>
              <a:chOff x="5937799" y="66678"/>
              <a:chExt cx="2160240" cy="2592288"/>
            </a:xfrm>
          </p:grpSpPr>
          <p:sp>
            <p:nvSpPr>
              <p:cNvPr id="10" name="Стрелка вниз 9"/>
              <p:cNvSpPr/>
              <p:nvPr/>
            </p:nvSpPr>
            <p:spPr>
              <a:xfrm>
                <a:off x="5937799" y="66678"/>
                <a:ext cx="2160240" cy="2592288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466832" y="1179974"/>
                <a:ext cx="122413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Прямой канал </a:t>
                </a:r>
              </a:p>
              <a:p>
                <a:pPr algn="ctr"/>
                <a:r>
                  <a:rPr lang="ru-RU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трансфера</a:t>
                </a:r>
                <a:endParaRPr lang="ru-RU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9" name="Группа 18"/>
            <p:cNvGrpSpPr/>
            <p:nvPr/>
          </p:nvGrpSpPr>
          <p:grpSpPr>
            <a:xfrm>
              <a:off x="1619672" y="3861048"/>
              <a:ext cx="2304256" cy="2592288"/>
              <a:chOff x="1619672" y="3861048"/>
              <a:chExt cx="2304256" cy="2592288"/>
            </a:xfrm>
          </p:grpSpPr>
          <p:sp>
            <p:nvSpPr>
              <p:cNvPr id="15" name="Стрелка вниз 14"/>
              <p:cNvSpPr/>
              <p:nvPr/>
            </p:nvSpPr>
            <p:spPr>
              <a:xfrm>
                <a:off x="1619672" y="3861048"/>
                <a:ext cx="2304256" cy="2592288"/>
              </a:xfrm>
              <a:prstGeom prst="downArrow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123728" y="4963222"/>
                <a:ext cx="133770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Косвенный канал </a:t>
                </a:r>
              </a:p>
              <a:p>
                <a:pPr algn="ctr"/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трансфера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251520" y="2739095"/>
              <a:ext cx="2376264" cy="1030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i="1" dirty="0" smtClean="0">
                  <a:latin typeface="Times New Roman" pitchFamily="18" charset="0"/>
                  <a:cs typeface="Times New Roman" pitchFamily="18" charset="0"/>
                </a:rPr>
                <a:t>1. Максимальный технологический разрыв</a:t>
              </a:r>
              <a:endParaRPr lang="ru-RU" sz="20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45</a:t>
            </a:fld>
            <a:endParaRPr lang="ru-RU" dirty="0"/>
          </a:p>
        </p:txBody>
      </p:sp>
      <p:sp>
        <p:nvSpPr>
          <p:cNvPr id="22" name="Содержимое 2"/>
          <p:cNvSpPr txBox="1">
            <a:spLocks/>
          </p:cNvSpPr>
          <p:nvPr/>
        </p:nvSpPr>
        <p:spPr>
          <a:xfrm>
            <a:off x="0" y="-57221"/>
            <a:ext cx="9144000" cy="605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4.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Практические рекомендации по</a:t>
            </a:r>
            <a:r>
              <a:rPr lang="be-BY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совершенствованию модели участия Республики Беларусь в международном трансфере технологий</a:t>
            </a:r>
          </a:p>
          <a:p>
            <a:pPr lvl="0" algn="just"/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534728"/>
            <a:ext cx="4070677" cy="6792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55000" lnSpcReduction="20000"/>
          </a:bodyPr>
          <a:lstStyle/>
          <a:p>
            <a:pPr lvl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МИНИМАЛЬНЫЙ ТЕХНОЛОГИЧЕСКИЙ ПАКЕТ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61504" y="534728"/>
            <a:ext cx="9044885" cy="6408712"/>
            <a:chOff x="-25580" y="66678"/>
            <a:chExt cx="9044885" cy="6791322"/>
          </a:xfrm>
        </p:grpSpPr>
        <p:grpSp>
          <p:nvGrpSpPr>
            <p:cNvPr id="28" name="Группа 27"/>
            <p:cNvGrpSpPr/>
            <p:nvPr/>
          </p:nvGrpSpPr>
          <p:grpSpPr>
            <a:xfrm>
              <a:off x="683568" y="66678"/>
              <a:ext cx="8335737" cy="6791322"/>
              <a:chOff x="683568" y="66678"/>
              <a:chExt cx="8335737" cy="6791322"/>
            </a:xfrm>
          </p:grpSpPr>
          <p:grpSp>
            <p:nvGrpSpPr>
              <p:cNvPr id="27" name="Группа 26"/>
              <p:cNvGrpSpPr/>
              <p:nvPr/>
            </p:nvGrpSpPr>
            <p:grpSpPr>
              <a:xfrm>
                <a:off x="683568" y="66678"/>
                <a:ext cx="8335737" cy="6708192"/>
                <a:chOff x="683568" y="66678"/>
                <a:chExt cx="8335737" cy="6708192"/>
              </a:xfrm>
            </p:grpSpPr>
            <p:grpSp>
              <p:nvGrpSpPr>
                <p:cNvPr id="21" name="Группа 20"/>
                <p:cNvGrpSpPr/>
                <p:nvPr/>
              </p:nvGrpSpPr>
              <p:grpSpPr>
                <a:xfrm>
                  <a:off x="5937799" y="66678"/>
                  <a:ext cx="2160240" cy="3290314"/>
                  <a:chOff x="5937799" y="66678"/>
                  <a:chExt cx="2160240" cy="3290314"/>
                </a:xfrm>
              </p:grpSpPr>
              <p:sp>
                <p:nvSpPr>
                  <p:cNvPr id="10" name="Стрелка вниз 9"/>
                  <p:cNvSpPr/>
                  <p:nvPr/>
                </p:nvSpPr>
                <p:spPr>
                  <a:xfrm>
                    <a:off x="5937799" y="66678"/>
                    <a:ext cx="2160240" cy="3290314"/>
                  </a:xfrm>
                  <a:prstGeom prst="down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dirty="0"/>
                  </a:p>
                </p:txBody>
              </p:sp>
              <p:sp>
                <p:nvSpPr>
                  <p:cNvPr id="11" name="TextBox 10"/>
                  <p:cNvSpPr txBox="1"/>
                  <p:nvPr/>
                </p:nvSpPr>
                <p:spPr>
                  <a:xfrm>
                    <a:off x="6408776" y="1479751"/>
                    <a:ext cx="1224136" cy="11719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ru-RU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Прямой канал </a:t>
                    </a:r>
                  </a:p>
                  <a:p>
                    <a:pPr algn="ctr"/>
                    <a:r>
                      <a:rPr lang="ru-RU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трансфера</a:t>
                    </a:r>
                    <a:endParaRPr lang="ru-RU" dirty="0">
                      <a:solidFill>
                        <a:schemeClr val="bg1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26" name="Группа 25"/>
                <p:cNvGrpSpPr/>
                <p:nvPr/>
              </p:nvGrpSpPr>
              <p:grpSpPr>
                <a:xfrm>
                  <a:off x="683568" y="853300"/>
                  <a:ext cx="8335737" cy="5921570"/>
                  <a:chOff x="683568" y="853300"/>
                  <a:chExt cx="8335737" cy="5921570"/>
                </a:xfrm>
              </p:grpSpPr>
              <p:grpSp>
                <p:nvGrpSpPr>
                  <p:cNvPr id="25" name="Группа 24"/>
                  <p:cNvGrpSpPr/>
                  <p:nvPr/>
                </p:nvGrpSpPr>
                <p:grpSpPr>
                  <a:xfrm>
                    <a:off x="683568" y="853300"/>
                    <a:ext cx="7704855" cy="4852055"/>
                    <a:chOff x="683568" y="853300"/>
                    <a:chExt cx="7704855" cy="4852055"/>
                  </a:xfrm>
                </p:grpSpPr>
                <p:grpSp>
                  <p:nvGrpSpPr>
                    <p:cNvPr id="24" name="Группа 23"/>
                    <p:cNvGrpSpPr/>
                    <p:nvPr/>
                  </p:nvGrpSpPr>
                  <p:grpSpPr>
                    <a:xfrm>
                      <a:off x="683568" y="853300"/>
                      <a:ext cx="6953311" cy="3727828"/>
                      <a:chOff x="683568" y="853300"/>
                      <a:chExt cx="6953311" cy="3727828"/>
                    </a:xfrm>
                  </p:grpSpPr>
                  <p:sp>
                    <p:nvSpPr>
                      <p:cNvPr id="8" name="Содержимое 3"/>
                      <p:cNvSpPr txBox="1">
                        <a:spLocks/>
                      </p:cNvSpPr>
                      <p:nvPr/>
                    </p:nvSpPr>
                    <p:spPr>
                      <a:xfrm>
                        <a:off x="683568" y="853300"/>
                        <a:ext cx="4070487" cy="780966"/>
                      </a:xfrm>
                      <a:prstGeom prst="round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vert="horz" lIns="91440" tIns="45720" rIns="91440" bIns="45720" rtlCol="0" anchor="ctr">
                        <a:normAutofit fontScale="70000" lnSpcReduction="20000"/>
                      </a:bodyPr>
                      <a:lstStyle/>
                      <a:p>
                        <a:pPr marL="342900" marR="0" lvl="0" indent="-34290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ts val="0"/>
                          </a:spcAft>
                          <a:buClrTx/>
                          <a:buSzTx/>
                          <a:tabLst/>
                          <a:defRPr/>
                        </a:pPr>
                        <a:r>
                          <a:rPr lang="ru-RU" sz="3200" noProof="0" dirty="0" smtClean="0">
                            <a:latin typeface="Times New Roman" pitchFamily="18" charset="0"/>
                            <a:cs typeface="Times New Roman" pitchFamily="18" charset="0"/>
                          </a:rPr>
                          <a:t>расширение </a:t>
                        </a:r>
                        <a:r>
                          <a:rPr kumimoji="0" lang="ru-RU" sz="3200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chemeClr val="lt1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+mn-ea"/>
                            <a:cs typeface="Times New Roman" pitchFamily="18" charset="0"/>
                          </a:rPr>
                          <a:t>аффилированной</a:t>
                        </a:r>
                        <a:r>
                          <a:rPr kumimoji="0" lang="ru-RU" sz="3200" i="0" u="none" strike="noStrike" kern="1200" cap="none" spc="0" normalizeH="0" noProof="0" dirty="0" smtClean="0">
                            <a:ln>
                              <a:noFill/>
                            </a:ln>
                            <a:solidFill>
                              <a:schemeClr val="lt1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+mn-ea"/>
                            <a:cs typeface="Times New Roman" pitchFamily="18" charset="0"/>
                          </a:rPr>
                          <a:t> сети за рубежом</a:t>
                        </a:r>
                        <a:endParaRPr kumimoji="0" lang="ru-RU" sz="320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lt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endParaRPr>
                      </a:p>
                    </p:txBody>
                  </p:sp>
                  <p:grpSp>
                    <p:nvGrpSpPr>
                      <p:cNvPr id="23" name="Группа 22"/>
                      <p:cNvGrpSpPr/>
                      <p:nvPr/>
                    </p:nvGrpSpPr>
                    <p:grpSpPr>
                      <a:xfrm>
                        <a:off x="1132204" y="1700808"/>
                        <a:ext cx="6504675" cy="2880320"/>
                        <a:chOff x="1132204" y="1700808"/>
                        <a:chExt cx="6504675" cy="2880320"/>
                      </a:xfrm>
                    </p:grpSpPr>
                    <p:sp>
                      <p:nvSpPr>
                        <p:cNvPr id="6" name="Содержимое 3"/>
                        <p:cNvSpPr txBox="1">
                          <a:spLocks/>
                        </p:cNvSpPr>
                        <p:nvPr/>
                      </p:nvSpPr>
                      <p:spPr>
                        <a:xfrm>
                          <a:off x="1132204" y="1700808"/>
                          <a:ext cx="4832545" cy="1080120"/>
                        </a:xfrm>
                        <a:prstGeom prst="roundRect">
                          <a:avLst/>
                        </a:prstGeom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vert="horz" lIns="91440" tIns="45720" rIns="91440" bIns="45720" rtlCol="0" anchor="ctr">
                          <a:noAutofit/>
                        </a:bodyPr>
                        <a:lstStyle/>
                        <a:p>
                          <a:pPr marL="342900" lvl="0" indent="-342900" algn="ctr">
                            <a:spcBef>
                              <a:spcPct val="20000"/>
                            </a:spcBef>
                          </a:pPr>
                          <a:r>
                            <a:rPr lang="ru-RU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трансфер стандартизированных пакетов в обрабатывающие  отрасли</a:t>
                          </a:r>
                          <a:r>
                            <a:rPr kumimoji="0" lang="ru-RU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lt1"/>
                              </a:solidFill>
                              <a:effectLst/>
                              <a:uLnTx/>
                              <a:uFillTx/>
                              <a:latin typeface="Times New Roman" pitchFamily="18" charset="0"/>
                              <a:cs typeface="Times New Roman" pitchFamily="18" charset="0"/>
                            </a:rPr>
                            <a:t> </a:t>
                          </a:r>
                          <a:r>
                            <a:rPr lang="ru-RU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стран африканского и южноамериканского регионов</a:t>
                          </a:r>
                          <a:r>
                            <a:rPr kumimoji="0" lang="ru-RU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lt1"/>
                              </a:solidFill>
                              <a:effectLst/>
                              <a:uLnTx/>
                              <a:uFillTx/>
                              <a:latin typeface="Times New Roman" pitchFamily="18" charset="0"/>
                              <a:cs typeface="Times New Roman" pitchFamily="18" charset="0"/>
                            </a:rPr>
                            <a:t> </a:t>
                          </a:r>
                          <a:endParaRPr kumimoji="0" lang="ru-RU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chemeClr val="lt1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p:txBody>
                    </p:sp>
                    <p:grpSp>
                      <p:nvGrpSpPr>
                        <p:cNvPr id="22" name="Группа 21"/>
                        <p:cNvGrpSpPr/>
                        <p:nvPr/>
                      </p:nvGrpSpPr>
                      <p:grpSpPr>
                        <a:xfrm>
                          <a:off x="2181881" y="2852936"/>
                          <a:ext cx="5454998" cy="1728192"/>
                          <a:chOff x="2181881" y="2852936"/>
                          <a:chExt cx="5454998" cy="1728192"/>
                        </a:xfrm>
                      </p:grpSpPr>
                      <p:sp>
                        <p:nvSpPr>
                          <p:cNvPr id="7" name="Содержимое 3"/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2181881" y="2852936"/>
                            <a:ext cx="4444382" cy="864096"/>
                          </a:xfrm>
                          <a:prstGeom prst="roundRect">
                            <a:avLst/>
                          </a:prstGeom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vert="horz" lIns="91440" tIns="45720" rIns="91440" bIns="45720" rtlCol="0" anchor="ctr">
                            <a:noAutofit/>
                          </a:bodyPr>
                          <a:lstStyle/>
                          <a:p>
                            <a:pPr marL="342900" marR="0" lvl="0" indent="-342900" algn="ctr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ct val="2000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tabLst/>
                              <a:defRPr/>
                            </a:pPr>
                            <a:r>
                              <a:rPr lang="ru-RU" dirty="0" smtClean="0">
                                <a:latin typeface="Times New Roman" pitchFamily="18" charset="0"/>
                                <a:cs typeface="Times New Roman" pitchFamily="18" charset="0"/>
                              </a:rPr>
                              <a:t>продление жизненного цикла технологического пакета и его прибыльной фазы</a:t>
                            </a:r>
                            <a:endParaRPr kumimoji="0" lang="ru-RU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lt1"/>
                              </a:solidFill>
                              <a:effectLst/>
                              <a:uLnTx/>
                              <a:uFillTx/>
                              <a:latin typeface="Times New Roman" pitchFamily="18" charset="0"/>
                              <a:ea typeface="+mn-ea"/>
                              <a:cs typeface="Times New Roman" pitchFamily="18" charset="0"/>
                            </a:endParaRPr>
                          </a:p>
                        </p:txBody>
                      </p:sp>
                      <p:sp>
                        <p:nvSpPr>
                          <p:cNvPr id="12" name="Скругленный прямоугольник 11"/>
                          <p:cNvSpPr/>
                          <p:nvPr/>
                        </p:nvSpPr>
                        <p:spPr>
                          <a:xfrm>
                            <a:off x="3131841" y="3808361"/>
                            <a:ext cx="4505038" cy="772767"/>
                          </a:xfrm>
                          <a:prstGeom prst="roundRect">
                            <a:avLst/>
                          </a:prstGeom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lvl="0" algn="ctr"/>
                            <a:r>
                              <a:rPr lang="ru-RU" sz="2000" b="1" dirty="0" smtClean="0">
                                <a:solidFill>
                                  <a:schemeClr val="tx1"/>
                                </a:solidFill>
                                <a:latin typeface="Times New Roman" pitchFamily="18" charset="0"/>
                                <a:cs typeface="Times New Roman" pitchFamily="18" charset="0"/>
                              </a:rPr>
                              <a:t>Развитие некоммерческих форм трансфера технологических пакетов</a:t>
                            </a:r>
                            <a:endParaRPr lang="ru-RU" sz="2000" b="1" dirty="0">
                              <a:solidFill>
                                <a:schemeClr val="tx1"/>
                              </a:solidFill>
                              <a:latin typeface="Times New Roman" pitchFamily="18" charset="0"/>
                              <a:cs typeface="Times New Roman" pitchFamily="18" charset="0"/>
                            </a:endParaRPr>
                          </a:p>
                        </p:txBody>
                      </p:sp>
                    </p:grpSp>
                  </p:grpSp>
                </p:grpSp>
                <p:sp>
                  <p:nvSpPr>
                    <p:cNvPr id="13" name="Скругленный прямоугольник 12"/>
                    <p:cNvSpPr/>
                    <p:nvPr/>
                  </p:nvSpPr>
                  <p:spPr>
                    <a:xfrm>
                      <a:off x="3635896" y="4666800"/>
                      <a:ext cx="4752527" cy="1038555"/>
                    </a:xfrm>
                    <a:prstGeom prst="roundRect">
                      <a:avLst/>
                    </a:prstGeom>
                    <a:solidFill>
                      <a:schemeClr val="tx2">
                        <a:lumMod val="40000"/>
                        <a:lumOff val="6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lvl="0" algn="ctr"/>
                      <a:r>
                        <a:rPr lang="ru-RU" sz="1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выявление потребности в технологических пакетах на местном рынке и ее удовлетворение за счет белорусских предложений</a:t>
                      </a:r>
                      <a:endParaRPr lang="ru-RU" sz="1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14" name="Скругленный прямоугольник 13"/>
                  <p:cNvSpPr/>
                  <p:nvPr/>
                </p:nvSpPr>
                <p:spPr>
                  <a:xfrm>
                    <a:off x="4427984" y="5777690"/>
                    <a:ext cx="4591321" cy="997180"/>
                  </a:xfrm>
                  <a:prstGeom prst="roundRect">
                    <a:avLst/>
                  </a:prstGeom>
                  <a:solidFill>
                    <a:schemeClr val="tx2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r>
                      <a: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увеличение степени осведомленности о белорусских технологических пакетах   </a:t>
                    </a:r>
                    <a:endParaRPr lang="ru-RU" dirty="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</p:grpSp>
          <p:grpSp>
            <p:nvGrpSpPr>
              <p:cNvPr id="20" name="Группа 19"/>
              <p:cNvGrpSpPr/>
              <p:nvPr/>
            </p:nvGrpSpPr>
            <p:grpSpPr>
              <a:xfrm>
                <a:off x="1115616" y="3861048"/>
                <a:ext cx="2304256" cy="2996952"/>
                <a:chOff x="1115616" y="3861048"/>
                <a:chExt cx="2304256" cy="2996952"/>
              </a:xfrm>
            </p:grpSpPr>
            <p:sp>
              <p:nvSpPr>
                <p:cNvPr id="16" name="Стрелка вниз 15"/>
                <p:cNvSpPr/>
                <p:nvPr/>
              </p:nvSpPr>
              <p:spPr>
                <a:xfrm>
                  <a:off x="1115616" y="3861048"/>
                  <a:ext cx="2304256" cy="2996952"/>
                </a:xfrm>
                <a:prstGeom prst="downArrow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1619672" y="5135275"/>
                  <a:ext cx="1337709" cy="10674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dirty="0" smtClean="0">
                      <a:latin typeface="Times New Roman" pitchFamily="18" charset="0"/>
                      <a:cs typeface="Times New Roman" pitchFamily="18" charset="0"/>
                    </a:rPr>
                    <a:t>Косвенный канал </a:t>
                  </a:r>
                </a:p>
                <a:p>
                  <a:pPr algn="ctr"/>
                  <a:r>
                    <a:rPr lang="ru-RU" dirty="0" smtClean="0">
                      <a:latin typeface="Times New Roman" pitchFamily="18" charset="0"/>
                      <a:cs typeface="Times New Roman" pitchFamily="18" charset="0"/>
                    </a:rPr>
                    <a:t>трансфера</a:t>
                  </a:r>
                  <a:endParaRPr lang="ru-RU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18" name="TextBox 17"/>
            <p:cNvSpPr txBox="1"/>
            <p:nvPr/>
          </p:nvSpPr>
          <p:spPr>
            <a:xfrm>
              <a:off x="-25580" y="2836348"/>
              <a:ext cx="2160240" cy="1076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i="1" dirty="0" smtClean="0">
                  <a:latin typeface="Times New Roman" pitchFamily="18" charset="0"/>
                  <a:cs typeface="Times New Roman" pitchFamily="18" charset="0"/>
                </a:rPr>
                <a:t>2. Минимальный технологический разрыв</a:t>
              </a:r>
              <a:endParaRPr lang="ru-RU" sz="20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46</a:t>
            </a:fld>
            <a:endParaRPr lang="ru-RU" dirty="0"/>
          </a:p>
        </p:txBody>
      </p:sp>
      <p:sp>
        <p:nvSpPr>
          <p:cNvPr id="30" name="Содержимое 2"/>
          <p:cNvSpPr txBox="1">
            <a:spLocks/>
          </p:cNvSpPr>
          <p:nvPr/>
        </p:nvSpPr>
        <p:spPr>
          <a:xfrm>
            <a:off x="0" y="-57221"/>
            <a:ext cx="9144000" cy="605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4.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Практические рекомендации по</a:t>
            </a:r>
            <a:r>
              <a:rPr lang="be-BY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совершенствованию модели участия Республики Беларусь в международном трансфере технологий</a:t>
            </a:r>
          </a:p>
          <a:p>
            <a:pPr lvl="0" algn="just"/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47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8640960" cy="6669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ПОЛОЖЕНИЕ 1</a:t>
            </a:r>
          </a:p>
          <a:p>
            <a:pPr marL="0" indent="0" algn="ctr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теоретических основ международного трансфера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технологий</a:t>
            </a:r>
          </a:p>
          <a:p>
            <a:pPr marL="0" indent="0" algn="just">
              <a:buNone/>
            </a:pPr>
            <a:endParaRPr lang="ru-RU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Уточнение категории «международный трансфер технологий».</a:t>
            </a:r>
          </a:p>
          <a:p>
            <a:pPr marL="0" indent="0"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и обоснование универсального теоретического подхода к объяснению международного трансфера технологий.</a:t>
            </a:r>
          </a:p>
          <a:p>
            <a:pPr marL="0" indent="0"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Определение тенденций развития международного трансфера технологий.</a:t>
            </a:r>
          </a:p>
          <a:p>
            <a:pPr marL="0" lvl="0" indent="0" algn="just">
              <a:buNone/>
            </a:pPr>
            <a:endParaRPr lang="ru-RU" sz="36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82158"/>
            <a:ext cx="9144000" cy="1700808"/>
          </a:xfrm>
        </p:spPr>
        <p:txBody>
          <a:bodyPr>
            <a:normAutofit/>
          </a:bodyPr>
          <a:lstStyle/>
          <a:p>
            <a:pPr lvl="0" algn="just"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Уточнение определения «международный трансфер технологий», на основе предложенной классификации: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337621"/>
            <a:ext cx="8568952" cy="5517232"/>
          </a:xfrm>
        </p:spPr>
        <p:txBody>
          <a:bodyPr>
            <a:normAutofit/>
          </a:bodyPr>
          <a:lstStyle/>
          <a:p>
            <a:pPr marL="0" lvl="0" indent="0" algn="just">
              <a:spcBef>
                <a:spcPts val="0"/>
              </a:spcBef>
              <a:buNone/>
            </a:pP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1. по субъекту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на макроуровне и микроуровне);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объекту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технологический пакет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знания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опыт,           объекты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интеллектуальной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собственности (ОИС), продукция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различной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наукоемкости, разнообразные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научно-технические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услуги);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3. по форме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возмездный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безвозмездный)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по способу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корпоративный, контрактный и невнутрифирменный); 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по назначению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производственный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информационный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-581522" y="58891"/>
            <a:ext cx="9715568" cy="489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900113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 1. Развитие теоретических основ международного трансфера технологий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7577" y="3576117"/>
            <a:ext cx="6563072" cy="328188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Международный трансфер технологий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комплекс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долго-, средне- и краткосрочных взаимовыгодных экономических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отношений 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способ, форма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между его субъектами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поводу трансфера технологического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пакета 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объект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учетом их экономических интересов и интенсивности соперничества на рынке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181" y="573913"/>
            <a:ext cx="7416824" cy="28422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Международный трансфер технологий </a:t>
            </a:r>
          </a:p>
          <a:p>
            <a:pPr algn="ctr">
              <a:buNone/>
            </a:pPr>
            <a:r>
              <a:rPr lang="ru-RU" sz="2500" dirty="0" smtClean="0">
                <a:latin typeface="Times New Roman" pitchFamily="18" charset="0"/>
                <a:ea typeface="+mj-ea"/>
                <a:cs typeface="Times New Roman" pitchFamily="18" charset="0"/>
              </a:rPr>
              <a:t>сделка </a:t>
            </a:r>
            <a:r>
              <a:rPr lang="ru-RU" sz="2500" dirty="0">
                <a:latin typeface="Times New Roman" pitchFamily="18" charset="0"/>
                <a:ea typeface="+mj-ea"/>
                <a:cs typeface="Times New Roman" pitchFamily="18" charset="0"/>
              </a:rPr>
              <a:t>между </a:t>
            </a:r>
            <a:r>
              <a:rPr lang="ru-RU" sz="2500" dirty="0" smtClean="0">
                <a:latin typeface="Times New Roman" pitchFamily="18" charset="0"/>
                <a:ea typeface="+mj-ea"/>
                <a:cs typeface="Times New Roman" pitchFamily="18" charset="0"/>
              </a:rPr>
              <a:t>сторонами независимо </a:t>
            </a:r>
            <a:r>
              <a:rPr lang="ru-RU" sz="2500" dirty="0">
                <a:latin typeface="Times New Roman" pitchFamily="18" charset="0"/>
                <a:ea typeface="+mj-ea"/>
                <a:cs typeface="Times New Roman" pitchFamily="18" charset="0"/>
              </a:rPr>
              <a:t>от ее правовой формы, которая преследует в качестве цели или одной из целей передачу прав по лицензии или уступку прав на промышленную </a:t>
            </a:r>
            <a:r>
              <a:rPr lang="ru-RU" sz="2500" dirty="0" smtClean="0">
                <a:latin typeface="Times New Roman" pitchFamily="18" charset="0"/>
                <a:ea typeface="+mj-ea"/>
                <a:cs typeface="Times New Roman" pitchFamily="18" charset="0"/>
              </a:rPr>
              <a:t>собственность (</a:t>
            </a:r>
            <a:r>
              <a:rPr lang="ru-RU" sz="25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объект</a:t>
            </a:r>
            <a:r>
              <a:rPr lang="ru-RU" sz="2500" dirty="0" smtClean="0">
                <a:latin typeface="Times New Roman" pitchFamily="18" charset="0"/>
                <a:ea typeface="+mj-ea"/>
                <a:cs typeface="Times New Roman" pitchFamily="18" charset="0"/>
              </a:rPr>
              <a:t>), </a:t>
            </a:r>
            <a:r>
              <a:rPr lang="ru-RU" sz="2500" dirty="0">
                <a:latin typeface="Times New Roman" pitchFamily="18" charset="0"/>
                <a:ea typeface="+mj-ea"/>
                <a:cs typeface="Times New Roman" pitchFamily="18" charset="0"/>
              </a:rPr>
              <a:t>продажу или любой другой вид передачи технологических </a:t>
            </a:r>
            <a:r>
              <a:rPr lang="ru-RU" sz="2500" dirty="0" smtClean="0">
                <a:latin typeface="Times New Roman" pitchFamily="18" charset="0"/>
                <a:ea typeface="+mj-ea"/>
                <a:cs typeface="Times New Roman" pitchFamily="18" charset="0"/>
              </a:rPr>
              <a:t>услуг (</a:t>
            </a:r>
            <a:r>
              <a:rPr lang="ru-RU" sz="25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способ, форма</a:t>
            </a:r>
            <a:r>
              <a:rPr lang="ru-RU" sz="2500" dirty="0" smtClean="0"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endParaRPr lang="ru-RU" sz="25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57976" y="1056670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Определение ЮНКТАД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4697802"/>
            <a:ext cx="1938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Авторское 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определение как экономической категории  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-581522" y="58891"/>
            <a:ext cx="9715568" cy="489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900113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 1. Развитие теоретических основ международного трансфера технологий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77364"/>
            <a:ext cx="9144000" cy="1035412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Универсальный теоретический подход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 объяснению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международного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трансфера технологий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925" y="1428415"/>
            <a:ext cx="7610206" cy="291047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индивидуальные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мотивы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компаний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микро- мезоуровни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: специфические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мотивы фирмы,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стадия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жизненного цикла технологического пакета и его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вид, особые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механизмы определения его стоимости и ценообразования,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интенсивность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рыночного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соперничества;  кросс-культурные сходства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различия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между страной-донором и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реципиентом и их географическая близость, величина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технологического разрыва между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ними).</a:t>
            </a:r>
            <a:endParaRPr lang="ru-RU" sz="3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471758" y="4497791"/>
            <a:ext cx="7488832" cy="247632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институционально-экономическая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среда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макроуровень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lvl="0" algn="just">
              <a:spcBef>
                <a:spcPct val="20000"/>
              </a:spcBef>
            </a:pP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экономические условия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 человеческий, научно-технический потенциал, состояние рынка;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институциональные условия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деловая среда, инновационная инфраструктура, нормативно-правовая база)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9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 rot="9167237">
            <a:off x="40456" y="3846329"/>
            <a:ext cx="1142218" cy="2502615"/>
          </a:xfrm>
          <a:prstGeom prst="curvedLeftArrow">
            <a:avLst>
              <a:gd name="adj1" fmla="val 25000"/>
              <a:gd name="adj2" fmla="val 50000"/>
              <a:gd name="adj3" fmla="val 200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Выгнутая вправо стрелка 10"/>
          <p:cNvSpPr/>
          <p:nvPr/>
        </p:nvSpPr>
        <p:spPr>
          <a:xfrm rot="21257247">
            <a:off x="8019270" y="2491435"/>
            <a:ext cx="1142218" cy="2502615"/>
          </a:xfrm>
          <a:prstGeom prst="curvedLeftArrow">
            <a:avLst>
              <a:gd name="adj1" fmla="val 25000"/>
              <a:gd name="adj2" fmla="val 50000"/>
              <a:gd name="adj3" fmla="val 200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-581522" y="58891"/>
            <a:ext cx="9715568" cy="489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900113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 1. Развитие теоретических основ международного трансфера технологий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5766"/>
            <a:ext cx="9144000" cy="1191096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показателей,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оценивающая 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развитие институционально-экономической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среды стран 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в области международного трансфера технологических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пакетов:</a:t>
            </a:r>
            <a:endParaRPr lang="ru-RU" sz="2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34738"/>
            <a:ext cx="9144000" cy="5517232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1412776"/>
          <a:ext cx="8784976" cy="5445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D853-E757-4972-8384-E809192B2426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-581522" y="-42707"/>
            <a:ext cx="9715568" cy="489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900113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Положение 1. Развитие теоретических основ международного трансфера технологий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2723</TotalTime>
  <Words>3087</Words>
  <Application>Microsoft Office PowerPoint</Application>
  <PresentationFormat>Экран (4:3)</PresentationFormat>
  <Paragraphs>351</Paragraphs>
  <Slides>47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Тема Office</vt:lpstr>
      <vt:lpstr>БЕЛОРУССКИЙ НАЦИОНАЛЬНЫЙ ТЕХНИЧЕСКИЙ УНИВЕРСИТЕТ        ФИО магистранта     Магистерская диссертация  «Тема магистерской диссертации»                                                                                                              Научный руководитель                                                                 ученая степень,  ученое звание                        ФИО</vt:lpstr>
      <vt:lpstr>Цель исследования</vt:lpstr>
      <vt:lpstr>Презентация PowerPoint</vt:lpstr>
      <vt:lpstr>Презентация PowerPoint</vt:lpstr>
      <vt:lpstr>Презентация PowerPoint</vt:lpstr>
      <vt:lpstr>Уточнение определения «международный трансфер технологий», на основе предложенной классификации:</vt:lpstr>
      <vt:lpstr>Международный трансфер технологий  комплекс долго-, средне- и краткосрочных взаимовыгодных экономических отношений (способ, форма) между его субъектами по поводу трансфера технологического пакета (объект) с учетом их экономических интересов и интенсивности соперничества на рынке</vt:lpstr>
      <vt:lpstr>Универсальный теоретический подход к объяснению международного трансфера технологий</vt:lpstr>
      <vt:lpstr>система показателей, оценивающая развитие институционально-экономической среды стран в области международного трансфера технологических пакетов:</vt:lpstr>
      <vt:lpstr>Тенденции развития международного трансфера технологий</vt:lpstr>
      <vt:lpstr>Презентация PowerPoint</vt:lpstr>
      <vt:lpstr>Презентация PowerPoint</vt:lpstr>
      <vt:lpstr>Презентация PowerPoint</vt:lpstr>
      <vt:lpstr>Мировой рынок технологий </vt:lpstr>
      <vt:lpstr>Презентация PowerPoint</vt:lpstr>
      <vt:lpstr>Презентация PowerPoint</vt:lpstr>
      <vt:lpstr>Каналы международного трансфера  технологического пакета </vt:lpstr>
      <vt:lpstr>Каналы международного трансфера  технологического пакета: продолжение</vt:lpstr>
      <vt:lpstr>Виды технологических пакетов в зависимости от уровня технологического развития субъекта донора и реципиента </vt:lpstr>
      <vt:lpstr>Передовые регионы с благоприятными институционально-экономическими условиями для разработки и использования технологических пакетов </vt:lpstr>
      <vt:lpstr>Презентация PowerPoint</vt:lpstr>
      <vt:lpstr>Передовые страны азиатского (Китай, Республика Корея, Малайзия, Сингапур, Филиппины), африканского (ЮАР), европейского (Венгрия, Румыния) и  южноамериканского (Чили) регионов</vt:lpstr>
      <vt:lpstr>  Характерные черты институционально-экономической среды стран: продолжение </vt:lpstr>
      <vt:lpstr>Характеристика институционально-экономической среды для международного трансфера технологий в Беларуси</vt:lpstr>
      <vt:lpstr>Характеристика институционально-экономической среды для международного трансфера технологий в Беларуси: продолжение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Система мер государственной поддержки международного трансфера технологических пакетов</vt:lpstr>
      <vt:lpstr>Система мер государственной поддержки международного трансфера технологических пакетов: продолжение</vt:lpstr>
      <vt:lpstr>Направления развития технологической стратегии страны и белорусских компаний  Импорт технологических пакетов  согласно японской модели трансфера </vt:lpstr>
      <vt:lpstr>Направления развития технологической стратегии страны и белорусских компаний: продолжение  Импорт технологических пакетов </vt:lpstr>
      <vt:lpstr>Направления для переориентации импорта технологических пакетов на модернизацию национальной экономики </vt:lpstr>
      <vt:lpstr> Направления для переориентации импорта технологических пакетов на модернизацию национальной экономики: продолжение </vt:lpstr>
      <vt:lpstr>Экспорт технологических пакетов согласно модели развивающихся и стран с переходной экономикой </vt:lpstr>
      <vt:lpstr>Экспорт технологических пакетов согласно модели развивающихся и стран с переходной экономикой: продолжение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УЧРЕЖДЕНИЕ ОБРАЗОВАНИЯ БЕЛОРУССКИЙ ГОСУДАРСТВЕННЫЙ ЭКОНОМИЧЕСКИЙ УНИВЕРСИТЕТ      Бертош Елена Васильевна       МЕЖДУНАРОДНЫЙ ТРАНСФЕР ТЕХНОЛОГИЙ  КАК ФАКТОР ЭКОНОМИЧЕСКОГО РАЗВИТИЯ  РЕСПУБЛИКИ БЕЛАРУСЬ      диссертация на соискание ученой степени кандидата экономических наук по специальности 08.00.14 – мировая экономика                                                      Научный руководитель                                                                               доктор экономических наук, профессор                                          А.В. Данильченко</dc:title>
  <dc:creator>Dom</dc:creator>
  <cp:lastModifiedBy>Пользователь Windows</cp:lastModifiedBy>
  <cp:revision>235</cp:revision>
  <dcterms:created xsi:type="dcterms:W3CDTF">2013-04-05T07:23:34Z</dcterms:created>
  <dcterms:modified xsi:type="dcterms:W3CDTF">2020-06-05T18:03:44Z</dcterms:modified>
</cp:coreProperties>
</file>