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90" r:id="rId4"/>
    <p:sldId id="279" r:id="rId5"/>
    <p:sldId id="283" r:id="rId6"/>
    <p:sldId id="288" r:id="rId7"/>
    <p:sldId id="285" r:id="rId8"/>
    <p:sldId id="286" r:id="rId9"/>
    <p:sldId id="287" r:id="rId10"/>
    <p:sldId id="289" r:id="rId11"/>
    <p:sldId id="312" r:id="rId12"/>
    <p:sldId id="314" r:id="rId13"/>
    <p:sldId id="311" r:id="rId14"/>
    <p:sldId id="308" r:id="rId15"/>
    <p:sldId id="310" r:id="rId16"/>
    <p:sldId id="309" r:id="rId17"/>
    <p:sldId id="292" r:id="rId18"/>
    <p:sldId id="293" r:id="rId19"/>
    <p:sldId id="294" r:id="rId20"/>
    <p:sldId id="295" r:id="rId21"/>
    <p:sldId id="296" r:id="rId22"/>
    <p:sldId id="299" r:id="rId23"/>
    <p:sldId id="298" r:id="rId24"/>
    <p:sldId id="297" r:id="rId25"/>
    <p:sldId id="300" r:id="rId26"/>
    <p:sldId id="301" r:id="rId27"/>
    <p:sldId id="302" r:id="rId28"/>
    <p:sldId id="303" r:id="rId29"/>
    <p:sldId id="304" r:id="rId30"/>
    <p:sldId id="305" r:id="rId31"/>
    <p:sldId id="307" r:id="rId3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FAEEA0F-D492-42F2-BC82-3137EFC3C795}">
          <p14:sldIdLst>
            <p14:sldId id="256"/>
            <p14:sldId id="257"/>
            <p14:sldId id="290"/>
            <p14:sldId id="279"/>
            <p14:sldId id="283"/>
            <p14:sldId id="288"/>
            <p14:sldId id="285"/>
            <p14:sldId id="286"/>
            <p14:sldId id="287"/>
            <p14:sldId id="289"/>
            <p14:sldId id="312"/>
            <p14:sldId id="314"/>
            <p14:sldId id="311"/>
            <p14:sldId id="308"/>
            <p14:sldId id="310"/>
            <p14:sldId id="309"/>
            <p14:sldId id="292"/>
            <p14:sldId id="293"/>
            <p14:sldId id="294"/>
            <p14:sldId id="295"/>
            <p14:sldId id="296"/>
            <p14:sldId id="299"/>
            <p14:sldId id="298"/>
            <p14:sldId id="297"/>
            <p14:sldId id="300"/>
            <p14:sldId id="301"/>
            <p14:sldId id="302"/>
            <p14:sldId id="303"/>
            <p14:sldId id="304"/>
            <p14:sldId id="305"/>
            <p14:sldId id="307"/>
          </p14:sldIdLst>
        </p14:section>
        <p14:section name="Раздел без заголовка" id="{76299906-927F-458C-92C1-9A33420D5B6A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1984CC"/>
    <a:srgbClr val="03136A"/>
    <a:srgbClr val="35759D"/>
    <a:srgbClr val="35B19D"/>
    <a:srgbClr val="000000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23" autoAdjust="0"/>
    <p:restoredTop sz="94434" autoAdjust="0"/>
  </p:normalViewPr>
  <p:slideViewPr>
    <p:cSldViewPr>
      <p:cViewPr varScale="1">
        <p:scale>
          <a:sx n="74" d="100"/>
          <a:sy n="74" d="100"/>
        </p:scale>
        <p:origin x="13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C8EB9D-58B6-4D60-95C7-26476A23E0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7855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8BF4F9-3236-4F9B-ABBD-C85F2AA1DDD2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3960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10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85269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11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9489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12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07094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13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46115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14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99580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15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47898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16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71501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17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922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18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53712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19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2998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09D1EA-D339-4239-BCE1-16E8CF7C6247}" type="slidenum">
              <a:rPr lang="en-US"/>
              <a:pPr/>
              <a:t>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6354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20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07412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21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41094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22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56650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23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74918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24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90358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25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43979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26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8788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27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9048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28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22660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29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3400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3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7282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30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40539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31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7897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893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027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6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5237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7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8097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8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853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B9490-C647-4AD4-A310-5047680CF1E5}" type="slidenum">
              <a:rPr lang="en-US"/>
              <a:pPr/>
              <a:t>9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6228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81000"/>
            <a:ext cx="83820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1066800"/>
            <a:ext cx="83820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819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85800"/>
            <a:ext cx="19050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685800"/>
            <a:ext cx="5562600" cy="518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61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034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80136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676400"/>
            <a:ext cx="37338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4400" y="1676400"/>
            <a:ext cx="37338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706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939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865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2714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77397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05993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685800"/>
            <a:ext cx="7620000" cy="71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76400"/>
            <a:ext cx="76200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tm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tm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m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m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m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m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tm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tm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tm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tm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tm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tm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tm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tm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tm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tm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tm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tm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tmp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tmp"/><Relationship Id="rId3" Type="http://schemas.openxmlformats.org/officeDocument/2006/relationships/image" Target="../media/image3.jpe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tmp"/><Relationship Id="rId5" Type="http://schemas.openxmlformats.org/officeDocument/2006/relationships/image" Target="../media/image38.png"/><Relationship Id="rId4" Type="http://schemas.openxmlformats.org/officeDocument/2006/relationships/image" Target="../media/image37.tmp"/><Relationship Id="rId9" Type="http://schemas.openxmlformats.org/officeDocument/2006/relationships/image" Target="../media/image4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51520" y="5589240"/>
            <a:ext cx="2306216" cy="1008112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1400" dirty="0" err="1" smtClean="0"/>
              <a:t>Масарновский</a:t>
            </a:r>
            <a:r>
              <a:rPr lang="ru-RU" sz="1400" dirty="0" smtClean="0"/>
              <a:t> Евгений</a:t>
            </a:r>
          </a:p>
          <a:p>
            <a:r>
              <a:rPr lang="ru-RU" sz="1400" dirty="0" smtClean="0"/>
              <a:t>Криницкий Влад</a:t>
            </a:r>
          </a:p>
          <a:p>
            <a:r>
              <a:rPr lang="ru-RU" sz="1400" dirty="0" smtClean="0"/>
              <a:t>Горбачев Андрей</a:t>
            </a:r>
            <a:endParaRPr lang="en-US" sz="1400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467544" y="692696"/>
            <a:ext cx="83820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6000" dirty="0" err="1" smtClean="0"/>
              <a:t>WebMoney</a:t>
            </a:r>
            <a:endParaRPr lang="en-US" sz="6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6421438" cy="715963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  <a:latin typeface="Calibri Light" panose="020F0302020204030204" pitchFamily="34" charset="0"/>
              </a:rPr>
              <a:t>Персональный аттестат</a:t>
            </a:r>
            <a:endParaRPr lang="en-US" sz="4000" dirty="0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052736"/>
            <a:ext cx="6934200" cy="5544616"/>
          </a:xfrm>
        </p:spPr>
        <p:txBody>
          <a:bodyPr/>
          <a:lstStyle/>
          <a:p>
            <a:pPr marL="0" indent="0">
              <a:buNone/>
            </a:pPr>
            <a:r>
              <a:rPr lang="ru-RU" sz="1600" b="1" dirty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Персональный аттестат</a:t>
            </a:r>
            <a:r>
              <a:rPr lang="ru-RU" sz="1600" dirty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 рекомендуется для бизнеса и продвинутых частных пользователей, желающих не только тратить и переводить средства, но и зарабатывать в сети, используя весь набор сервисов системы WebMoney </a:t>
            </a:r>
            <a:r>
              <a:rPr lang="ru-RU" sz="1600" dirty="0" err="1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Transfer</a:t>
            </a:r>
            <a:r>
              <a:rPr lang="ru-RU" sz="1600" dirty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. Персональный аттестат обеспечивает высокую степень доверия со стороны других участников </a:t>
            </a:r>
            <a:r>
              <a:rPr lang="ru-RU" sz="1600" dirty="0" smtClean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системы</a:t>
            </a:r>
            <a:r>
              <a:rPr lang="ru-RU" sz="1600" dirty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/>
            </a:r>
            <a:br>
              <a:rPr lang="ru-RU" sz="1600" dirty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Условия получения:</a:t>
            </a:r>
            <a:r>
              <a:rPr lang="ru-RU" sz="1600" dirty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 Выдается платно после проверки паспортных данных Регистратором (участником партнерской программы Центра аттестации)</a:t>
            </a:r>
          </a:p>
          <a:p>
            <a:r>
              <a:rPr lang="ru-RU" sz="1600" dirty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Скрыть подробности</a:t>
            </a:r>
          </a:p>
          <a:p>
            <a:r>
              <a:rPr lang="ru-RU" sz="1600" b="1" dirty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Персональный аттестат дает возможность:</a:t>
            </a:r>
            <a:endParaRPr lang="ru-RU" sz="1600" dirty="0">
              <a:solidFill>
                <a:schemeClr val="bg2"/>
              </a:solidFill>
              <a:latin typeface="Calibri" panose="020F0502020204030204" pitchFamily="34" charset="0"/>
              <a:cs typeface="Times New Roman" pitchFamily="18" charset="0"/>
            </a:endParaRPr>
          </a:p>
          <a:p>
            <a:pPr lvl="0" algn="just"/>
            <a:r>
              <a:rPr lang="ru-RU" sz="1600" dirty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пополнять кошельки и выводить средства из системы с лимитами, превышающими лимиты для владельцев начальных аттестатов;</a:t>
            </a:r>
          </a:p>
          <a:p>
            <a:pPr lvl="0" algn="just"/>
            <a:r>
              <a:rPr lang="ru-RU" sz="1600" dirty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участвовать в работе кредитной биржи;</a:t>
            </a:r>
          </a:p>
          <a:p>
            <a:pPr lvl="0" algn="just"/>
            <a:r>
              <a:rPr lang="ru-RU" sz="1600" dirty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участвовать в работе сервиса Capitaller (создавать бюджетные автоматы);</a:t>
            </a:r>
          </a:p>
          <a:p>
            <a:pPr lvl="0" algn="just"/>
            <a:r>
              <a:rPr lang="ru-RU" sz="1600" dirty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регистрировать </a:t>
            </a:r>
            <a:r>
              <a:rPr lang="ru-RU" sz="1600" dirty="0" err="1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интернет-ресурсы</a:t>
            </a:r>
            <a:r>
              <a:rPr lang="ru-RU" sz="1600" dirty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 в любых разделах каталога Мегасток;</a:t>
            </a:r>
          </a:p>
          <a:p>
            <a:pPr lvl="0" algn="just"/>
            <a:r>
              <a:rPr lang="ru-RU" sz="1600" dirty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получить статус консультанта системы</a:t>
            </a:r>
            <a:r>
              <a:rPr lang="ru-RU" sz="1600" dirty="0" smtClean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;</a:t>
            </a:r>
          </a:p>
          <a:p>
            <a:pPr lvl="0" algn="just"/>
            <a:r>
              <a:rPr lang="ru-RU" sz="1600" dirty="0" smtClean="0">
                <a:solidFill>
                  <a:schemeClr val="bg2"/>
                </a:solidFill>
                <a:latin typeface="Calibri" panose="020F0502020204030204" pitchFamily="34" charset="0"/>
                <a:cs typeface="Times New Roman" pitchFamily="18" charset="0"/>
              </a:rPr>
              <a:t>И др.</a:t>
            </a:r>
            <a:endParaRPr lang="ru-RU" sz="1600" dirty="0">
              <a:solidFill>
                <a:schemeClr val="bg2"/>
              </a:solidFill>
              <a:latin typeface="Calibri" panose="020F0502020204030204" pitchFamily="34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56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60648"/>
            <a:ext cx="7308304" cy="642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82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47232"/>
            <a:ext cx="7308304" cy="616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51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344" y="980728"/>
            <a:ext cx="7242656" cy="449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17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430" y="1052736"/>
            <a:ext cx="7320570" cy="479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95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443" y="908720"/>
            <a:ext cx="7315027" cy="480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99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692696"/>
            <a:ext cx="5868219" cy="598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62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61345"/>
            <a:ext cx="6934200" cy="6408712"/>
          </a:xfrm>
        </p:spPr>
        <p:txBody>
          <a:bodyPr/>
          <a:lstStyle/>
          <a:p>
            <a:pPr marL="0" indent="0">
              <a:buNone/>
            </a:pPr>
            <a:endParaRPr lang="en-US" sz="16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16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16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979" y="332656"/>
            <a:ext cx="6325483" cy="12384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979" y="1712004"/>
            <a:ext cx="7037878" cy="508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80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052736"/>
            <a:ext cx="6934200" cy="5544616"/>
          </a:xfrm>
        </p:spPr>
        <p:txBody>
          <a:bodyPr/>
          <a:lstStyle/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1" y="504287"/>
            <a:ext cx="6934201" cy="1941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1" y="1032104"/>
            <a:ext cx="7056785" cy="527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6421438" cy="715963"/>
          </a:xfrm>
        </p:spPr>
        <p:txBody>
          <a:bodyPr/>
          <a:lstStyle/>
          <a:p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052736"/>
            <a:ext cx="6934200" cy="5544616"/>
          </a:xfrm>
        </p:spPr>
        <p:txBody>
          <a:bodyPr/>
          <a:lstStyle/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391" y="490023"/>
            <a:ext cx="6125430" cy="2572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84784"/>
            <a:ext cx="693420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Что такое </a:t>
            </a:r>
            <a:r>
              <a:rPr lang="en-US" sz="3600" dirty="0" err="1" smtClean="0"/>
              <a:t>WebMoney</a:t>
            </a:r>
            <a:r>
              <a:rPr lang="ru-RU" sz="3600" dirty="0"/>
              <a:t>?</a:t>
            </a: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838200" y="1676400"/>
            <a:ext cx="7620000" cy="960512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buNone/>
            </a:pPr>
            <a:r>
              <a:rPr lang="ru-RU" sz="2800" dirty="0">
                <a:latin typeface="+mn-lt"/>
                <a:ea typeface="+mn-ea"/>
                <a:cs typeface="+mn-cs"/>
              </a:rPr>
              <a:t>WebMoney </a:t>
            </a:r>
            <a:r>
              <a:rPr lang="ru-RU" sz="2800" dirty="0" err="1">
                <a:latin typeface="+mn-lt"/>
                <a:ea typeface="+mn-ea"/>
                <a:cs typeface="+mn-cs"/>
              </a:rPr>
              <a:t>Transfer</a:t>
            </a:r>
            <a:r>
              <a:rPr lang="ru-RU" sz="2800" dirty="0">
                <a:latin typeface="+mn-lt"/>
                <a:ea typeface="+mn-ea"/>
                <a:cs typeface="+mn-cs"/>
              </a:rPr>
              <a:t> — международная система расчетов </a:t>
            </a:r>
            <a:r>
              <a:rPr lang="ru-RU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и среда для ведения бизнеса в сети, основана в 1998 году.</a:t>
            </a:r>
          </a:p>
          <a:p>
            <a:pPr>
              <a:lnSpc>
                <a:spcPct val="80000"/>
              </a:lnSpc>
            </a:pPr>
            <a:endParaRPr lang="ru-RU" sz="1800" dirty="0"/>
          </a:p>
          <a:p>
            <a:pPr>
              <a:lnSpc>
                <a:spcPct val="80000"/>
              </a:lnSpc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6421438" cy="715963"/>
          </a:xfrm>
        </p:spPr>
        <p:txBody>
          <a:bodyPr/>
          <a:lstStyle/>
          <a:p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052736"/>
            <a:ext cx="6934200" cy="5544616"/>
          </a:xfrm>
        </p:spPr>
        <p:txBody>
          <a:bodyPr/>
          <a:lstStyle/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76399"/>
            <a:ext cx="6934200" cy="8002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508" y="1052736"/>
            <a:ext cx="6934200" cy="456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6421438" cy="715963"/>
          </a:xfrm>
        </p:spPr>
        <p:txBody>
          <a:bodyPr/>
          <a:lstStyle/>
          <a:p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052736"/>
            <a:ext cx="6934200" cy="5544616"/>
          </a:xfrm>
        </p:spPr>
        <p:txBody>
          <a:bodyPr/>
          <a:lstStyle/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61418"/>
            <a:ext cx="2905530" cy="2572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052736"/>
            <a:ext cx="6934200" cy="5309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43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6421438" cy="715963"/>
          </a:xfrm>
        </p:spPr>
        <p:txBody>
          <a:bodyPr/>
          <a:lstStyle/>
          <a:p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052736"/>
            <a:ext cx="6934200" cy="5544616"/>
          </a:xfrm>
        </p:spPr>
        <p:txBody>
          <a:bodyPr/>
          <a:lstStyle/>
          <a:p>
            <a:pPr marL="0" indent="0">
              <a:buNone/>
            </a:pPr>
            <a:endParaRPr lang="ru-RU" sz="16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673" y="188641"/>
            <a:ext cx="6929239" cy="12241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847" y="1484784"/>
            <a:ext cx="6938065" cy="500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94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6421438" cy="715963"/>
          </a:xfrm>
        </p:spPr>
        <p:txBody>
          <a:bodyPr/>
          <a:lstStyle/>
          <a:p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052736"/>
            <a:ext cx="6934200" cy="5544616"/>
          </a:xfrm>
        </p:spPr>
        <p:txBody>
          <a:bodyPr/>
          <a:lstStyle/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13813"/>
            <a:ext cx="6892865" cy="4096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3" y="1052736"/>
            <a:ext cx="6934200" cy="528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78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6421438" cy="715963"/>
          </a:xfrm>
        </p:spPr>
        <p:txBody>
          <a:bodyPr/>
          <a:lstStyle/>
          <a:p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052736"/>
            <a:ext cx="6934200" cy="5544616"/>
          </a:xfrm>
        </p:spPr>
        <p:txBody>
          <a:bodyPr/>
          <a:lstStyle/>
          <a:p>
            <a:pPr marL="0" indent="0">
              <a:buNone/>
            </a:pPr>
            <a:endParaRPr lang="ru-RU" sz="16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60648"/>
            <a:ext cx="6335009" cy="12003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3" y="1547385"/>
            <a:ext cx="6934199" cy="158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23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6421438" cy="715963"/>
          </a:xfrm>
        </p:spPr>
        <p:txBody>
          <a:bodyPr/>
          <a:lstStyle/>
          <a:p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052736"/>
            <a:ext cx="6934200" cy="5544616"/>
          </a:xfrm>
        </p:spPr>
        <p:txBody>
          <a:bodyPr/>
          <a:lstStyle/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60648"/>
            <a:ext cx="6934200" cy="20162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1" y="2352997"/>
            <a:ext cx="6841031" cy="417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9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6421438" cy="715963"/>
          </a:xfrm>
        </p:spPr>
        <p:txBody>
          <a:bodyPr/>
          <a:lstStyle/>
          <a:p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052736"/>
            <a:ext cx="6934200" cy="5544616"/>
          </a:xfrm>
        </p:spPr>
        <p:txBody>
          <a:bodyPr/>
          <a:lstStyle/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52524"/>
            <a:ext cx="6934200" cy="8002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618629"/>
            <a:ext cx="6934200" cy="613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96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6421438" cy="715963"/>
          </a:xfrm>
        </p:spPr>
        <p:txBody>
          <a:bodyPr/>
          <a:lstStyle/>
          <a:p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052736"/>
            <a:ext cx="6934200" cy="5544616"/>
          </a:xfrm>
        </p:spPr>
        <p:txBody>
          <a:bodyPr/>
          <a:lstStyle/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13098"/>
            <a:ext cx="2257740" cy="4191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3" y="1052241"/>
            <a:ext cx="6934200" cy="568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350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6421438" cy="715963"/>
          </a:xfrm>
        </p:spPr>
        <p:txBody>
          <a:bodyPr/>
          <a:lstStyle/>
          <a:p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052736"/>
            <a:ext cx="6934200" cy="5544616"/>
          </a:xfrm>
        </p:spPr>
        <p:txBody>
          <a:bodyPr/>
          <a:lstStyle/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1" y="28101"/>
            <a:ext cx="6934201" cy="6569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91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6421438" cy="715963"/>
          </a:xfrm>
        </p:spPr>
        <p:txBody>
          <a:bodyPr/>
          <a:lstStyle/>
          <a:p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052736"/>
            <a:ext cx="6934200" cy="5544616"/>
          </a:xfrm>
        </p:spPr>
        <p:txBody>
          <a:bodyPr/>
          <a:lstStyle/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61967"/>
            <a:ext cx="6706536" cy="3238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052737"/>
            <a:ext cx="7018096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09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2267744" y="2492896"/>
            <a:ext cx="6421438" cy="715963"/>
          </a:xfrm>
        </p:spPr>
        <p:txBody>
          <a:bodyPr/>
          <a:lstStyle/>
          <a:p>
            <a:pPr algn="ctr"/>
            <a:r>
              <a:rPr lang="en-US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Webmoney.ru</a:t>
            </a:r>
            <a:br>
              <a:rPr lang="en-US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Webmoney.by</a:t>
            </a:r>
            <a:endParaRPr lang="en-US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25000"/>
                  <a:lumOff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25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6421438" cy="715963"/>
          </a:xfrm>
        </p:spPr>
        <p:txBody>
          <a:bodyPr/>
          <a:lstStyle/>
          <a:p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052736"/>
            <a:ext cx="6934200" cy="5544616"/>
          </a:xfrm>
        </p:spPr>
        <p:txBody>
          <a:bodyPr/>
          <a:lstStyle/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16632"/>
            <a:ext cx="6934200" cy="14736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628800"/>
            <a:ext cx="6932803" cy="503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60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6421438" cy="715963"/>
          </a:xfrm>
        </p:spPr>
        <p:txBody>
          <a:bodyPr/>
          <a:lstStyle/>
          <a:p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052736"/>
            <a:ext cx="6934200" cy="5544616"/>
          </a:xfrm>
        </p:spPr>
        <p:txBody>
          <a:bodyPr/>
          <a:lstStyle/>
          <a:p>
            <a:pPr marL="0" indent="0">
              <a:buNone/>
            </a:pPr>
            <a:endParaRPr lang="ru-RU" sz="16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3934"/>
            <a:ext cx="6934200" cy="6668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629692"/>
            <a:ext cx="5537143" cy="3739091"/>
          </a:xfrm>
          <a:prstGeom prst="rect">
            <a:avLst/>
          </a:prstGeom>
        </p:spPr>
      </p:pic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363822"/>
            <a:ext cx="6934200" cy="2381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0" y="4659055"/>
            <a:ext cx="5467350" cy="914400"/>
          </a:xfrm>
          <a:prstGeom prst="rect">
            <a:avLst/>
          </a:prstGeom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1" y="5649580"/>
            <a:ext cx="5915851" cy="3620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088" y="6087706"/>
            <a:ext cx="23526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91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825625" y="685800"/>
            <a:ext cx="6421438" cy="715963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Возможности: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981200"/>
            <a:ext cx="6934200" cy="4267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ko-KR" sz="1800" dirty="0" smtClean="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Times New Roman" pitchFamily="18" charset="0"/>
              </a:rPr>
              <a:t>Вести учет</a:t>
            </a:r>
            <a:endParaRPr lang="en-US" altLang="ko-KR" sz="1800" dirty="0">
              <a:solidFill>
                <a:schemeClr val="tx1"/>
              </a:solidFill>
              <a:latin typeface="Times New Roman" pitchFamily="18" charset="0"/>
              <a:ea typeface="굴림" charset="-127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ko-KR" sz="1800" dirty="0" smtClean="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Times New Roman" pitchFamily="18" charset="0"/>
              </a:rPr>
              <a:t>Обменивать расчетные средства</a:t>
            </a:r>
            <a:endParaRPr lang="en-US" altLang="ko-KR" sz="1800" dirty="0">
              <a:solidFill>
                <a:schemeClr val="tx1"/>
              </a:solidFill>
              <a:latin typeface="Times New Roman" pitchFamily="18" charset="0"/>
              <a:ea typeface="굴림" charset="-127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Привлекать финансирование (заем у другого пользователя, отсрочка оплаты за товары)</a:t>
            </a:r>
          </a:p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Решать споры (подать иск, предъявить претензию )</a:t>
            </a:r>
          </a:p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Вести безопасные сделки</a:t>
            </a:r>
            <a:endParaRPr lang="en-US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720" y="404664"/>
            <a:ext cx="6421438" cy="715963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Кошельки: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556792"/>
            <a:ext cx="6934200" cy="4267200"/>
          </a:xfrm>
        </p:spPr>
        <p:txBody>
          <a:bodyPr/>
          <a:lstStyle/>
          <a:p>
            <a:pPr lvl="0" algn="just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R-кошелек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WMR — банковский чек на предъявителя в рублях РФ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Z-кошелек: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 WMZ — подарочный сертификат на товары в долларах США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E-кошелек: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 WME — банковский чек на предъявителя в евро;</a:t>
            </a:r>
          </a:p>
          <a:p>
            <a:pPr lvl="0" algn="just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U-кошелек: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WMU — права требования к банковскому счету в украинской гривне;</a:t>
            </a:r>
          </a:p>
          <a:p>
            <a:pPr algn="just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B-кошелек: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 WMB — электронный белорусский рубль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WMZ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= </a:t>
            </a:r>
            <a:r>
              <a:rPr lang="ru-RU" sz="1600" b="1" cap="all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22 185,63 </a:t>
            </a:r>
            <a:r>
              <a:rPr lang="ru-RU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WMB</a:t>
            </a:r>
            <a:r>
              <a:rPr lang="en-US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K-кошелек: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 WMK — расписка на право получения EKZT у гаранта на определенную сумму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600" b="1" cap="all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WMZ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= </a:t>
            </a:r>
            <a:r>
              <a:rPr lang="ru-RU" sz="1600" b="1" cap="all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265,00 </a:t>
            </a:r>
            <a:r>
              <a:rPr lang="ru-RU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WMK</a:t>
            </a:r>
            <a:r>
              <a:rPr lang="en-US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G-кошелек: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WMG — складская расписка на биржевое золото в сертифицированном хранилище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1600" b="1" cap="all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600" b="1" cap="all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WMG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= </a:t>
            </a:r>
            <a:r>
              <a:rPr lang="ru-RU" sz="1600" b="1" cap="all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39,87 </a:t>
            </a:r>
            <a:r>
              <a:rPr lang="ru-RU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WMZ</a:t>
            </a:r>
            <a:r>
              <a:rPr lang="en-US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X-кошелек: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 WMX — переданные на хранение права на публикацию записей в глобальной публичной базе данных сети 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bitcoin.org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600" b="1" cap="all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WMZ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= </a:t>
            </a:r>
            <a:r>
              <a:rPr lang="ru-RU" sz="1600" b="1" cap="all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3,04 </a:t>
            </a:r>
            <a:r>
              <a:rPr lang="ru-RU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WMX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buNone/>
            </a:pPr>
            <a:r>
              <a:rPr lang="en-US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98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720" y="404664"/>
            <a:ext cx="6421438" cy="715963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Аттестация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7704" y="1196752"/>
            <a:ext cx="6934200" cy="42672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WM-аттестат – это цифровое удостоверение 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личности, 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 котором записаны личные данные его обладателя: ФИО, паспортная и контактная информация. Аттестат подтверждает, что его владелец - реально существующий человек. В зависимости от количества и способа проверки информации, которую сообщает участник, предусмотрены различные </a:t>
            </a:r>
            <a:r>
              <a:rPr lang="ru-RU" sz="1600" u="sng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виды WM-аттестатов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 Чем выше уровень аттестата у пользователя, тем большую степень доверия он вызывает, и тем больше возможностей предоставляет ему WebMoney </a:t>
            </a:r>
            <a:r>
              <a:rPr lang="ru-RU" sz="16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Transfer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071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720" y="404664"/>
            <a:ext cx="6421438" cy="715963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Аттестат псевдонима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7704" y="1196752"/>
            <a:ext cx="6934200" cy="4267200"/>
          </a:xfrm>
        </p:spPr>
        <p:txBody>
          <a:bodyPr/>
          <a:lstStyle/>
          <a:p>
            <a:pPr marL="0" indent="0">
              <a:buNone/>
            </a:pPr>
            <a:r>
              <a:rPr lang="ru-RU" sz="16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Аттестат псевдонима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 отлично подходит для небольших переводов, оплаты счетов и совершения покупок в 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интернет-магазинах, хорошо подходит 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для новичков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степень 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доверия :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минимальна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Условия получения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: Выдается автоматически (бесплатно) при регистрации в системе.</a:t>
            </a:r>
          </a:p>
          <a:p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Аттестат 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псевдонима дает возможность:</a:t>
            </a:r>
          </a:p>
          <a:p>
            <a:pPr lvl="0"/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совершать переводы внутри системы 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WebMoney;</a:t>
            </a:r>
            <a:endParaRPr lang="ru-RU" sz="16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пополнять кошельки наличными (через терминалы оплаты) и предоплаченными WM-картами;</a:t>
            </a:r>
          </a:p>
          <a:p>
            <a:pPr lvl="0"/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оплачивать услуги (мобильная связь, интернет и т.д.) и совершать покупки в магазинах, принимающих WM;</a:t>
            </a:r>
          </a:p>
          <a:p>
            <a:pPr lvl="0"/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выписывать и оплачивать счета;</a:t>
            </a:r>
          </a:p>
          <a:p>
            <a:pPr lvl="0"/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вести защищенную переписку;</a:t>
            </a:r>
          </a:p>
          <a:p>
            <a:pPr lvl="0"/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обменивать титульные знаки одного типа на другие (например, WMR на WMZ)</a:t>
            </a:r>
          </a:p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54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720" y="476672"/>
            <a:ext cx="6421438" cy="715963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Формальный аттестат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7704" y="1196752"/>
            <a:ext cx="6934200" cy="42672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16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Формальный аттестат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 подойдет активным пользователям систем электронных платежей и </a:t>
            </a:r>
            <a:r>
              <a:rPr lang="ru-RU" sz="16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фрилансерам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 М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ожет 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использоваться 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оплаты 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всевозможных </a:t>
            </a:r>
            <a:r>
              <a:rPr lang="ru-RU" sz="16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госуслуг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и перевода средств в наличные.</a:t>
            </a:r>
            <a:b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Условия получения: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ввод участником своих 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паспортных данных и загрузки для сверки скана паспорта.</a:t>
            </a:r>
          </a:p>
          <a:p>
            <a:r>
              <a:rPr lang="ru-RU" sz="16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Формальный </a:t>
            </a:r>
            <a:r>
              <a:rPr lang="ru-RU" sz="16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аттестат дает возможность:</a:t>
            </a:r>
            <a:endParaRPr lang="ru-RU" sz="16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совершать переводы внутри системы 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WebMoney;</a:t>
            </a:r>
            <a:endParaRPr lang="ru-RU" sz="16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пополнять кошельки банковским платежом, почтовым переводом, наличными через системы денежных переводов;</a:t>
            </a:r>
          </a:p>
          <a:p>
            <a:pPr lvl="0"/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выводить средства банковским платежом, через системы денежных переводов;</a:t>
            </a:r>
          </a:p>
          <a:p>
            <a:pPr lvl="0"/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привязка 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любой банковской карты VISA/</a:t>
            </a:r>
            <a:r>
              <a:rPr lang="ru-RU" sz="16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MasterCard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для пополнения ее с WMZ-кошелька, а также получение новых банковских карт VISA/</a:t>
            </a:r>
            <a:r>
              <a:rPr lang="ru-RU" sz="16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MasterCard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6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UnionPay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для пополнения их с WMZ или WME-кошелька;</a:t>
            </a:r>
          </a:p>
          <a:p>
            <a:pPr lvl="0"/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привязка 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к WMID банковских карт, банковских счетов и счетов в системах электронных денег;</a:t>
            </a:r>
          </a:p>
          <a:p>
            <a:pPr lvl="0"/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уплата 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налогов и штрафов, платежи на счет любой российской компании или государственного органа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 др.</a:t>
            </a:r>
            <a:endParaRPr lang="ru-RU" sz="16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19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720" y="188640"/>
            <a:ext cx="6421438" cy="715963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Начальный аттестат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7704" y="908720"/>
            <a:ext cx="6934200" cy="4267200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Выдается участнику системы WebMoney </a:t>
            </a:r>
            <a:r>
              <a:rPr lang="ru-RU" sz="16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Transfer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получившему формальный аттестат, после проверки его персональных (паспортных) данных. Начальный аттестат выдается только в случае, если ранее участник системы еще не получал начальный (или персональный) аттестат.</a:t>
            </a:r>
            <a:endParaRPr lang="ru-RU" sz="1600" b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Начальный </a:t>
            </a:r>
            <a:r>
              <a:rPr lang="ru-RU" sz="16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аттестат дает возможность:</a:t>
            </a:r>
            <a:endParaRPr lang="ru-RU" sz="16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передавать титульные 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знаки(например </a:t>
            </a:r>
            <a:r>
              <a:rPr lang="en-US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WMZ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WMU 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 др.) 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другим участникам системы с лимитами, значительно превышающими лимиты для владельцев формальных аттестатов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пополнять кошельки и выводить средства из системы с лимитами, превышающими лимиты для владельцев формальных аттестатов;</a:t>
            </a:r>
          </a:p>
          <a:p>
            <a:pPr lvl="0" algn="just"/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участвовать в работе сервиса Capitaller (доступ к действующему бюджетному автомату</a:t>
            </a:r>
            <a:r>
              <a:rPr lang="ru-RU" sz="16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) (</a:t>
            </a:r>
            <a:r>
              <a:rPr lang="ru-RU" sz="160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-сервис 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коллективного управления кошельками и находящимися на них средствами в интересах группы участников системы WebMoney </a:t>
            </a:r>
            <a:r>
              <a:rPr lang="ru-RU" sz="160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Transfer</a:t>
            </a:r>
            <a:r>
              <a:rPr lang="ru-RU" sz="1600" u="sng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объединенных для совместной деятельности с целью получения прибыли</a:t>
            </a:r>
            <a:r>
              <a:rPr lang="ru-RU" sz="16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регистрировать </a:t>
            </a:r>
            <a:r>
              <a:rPr lang="ru-RU" sz="160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интернет-ресурсы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в некоторых разделах каталога Мегасток;(каталог </a:t>
            </a:r>
            <a:r>
              <a:rPr lang="ru-RU" sz="16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интернет-ресурсов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принимающих WebMoney в качестве средства расчета за предоставляемые 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товары/услуги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публиковать 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новости в официальном блоге системы WebMoney </a:t>
            </a:r>
            <a:r>
              <a:rPr lang="ru-RU" sz="16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Transfer</a:t>
            </a:r>
            <a:r>
              <a:rPr lang="ru-RU" sz="1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59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theme/theme1.xml><?xml version="1.0" encoding="utf-8"?>
<a:theme xmlns:a="http://schemas.openxmlformats.org/drawingml/2006/main" name="powerpoint-template">
  <a:themeElements>
    <a:clrScheme name="powerpoint-template-24 12">
      <a:dk1>
        <a:srgbClr val="4D4D4D"/>
      </a:dk1>
      <a:lt1>
        <a:srgbClr val="FFFFFF"/>
      </a:lt1>
      <a:dk2>
        <a:srgbClr val="4D4D4D"/>
      </a:dk2>
      <a:lt2>
        <a:srgbClr val="011635"/>
      </a:lt2>
      <a:accent1>
        <a:srgbClr val="012971"/>
      </a:accent1>
      <a:accent2>
        <a:srgbClr val="0039A2"/>
      </a:accent2>
      <a:accent3>
        <a:srgbClr val="FFFFFF"/>
      </a:accent3>
      <a:accent4>
        <a:srgbClr val="404040"/>
      </a:accent4>
      <a:accent5>
        <a:srgbClr val="AAACBB"/>
      </a:accent5>
      <a:accent6>
        <a:srgbClr val="003392"/>
      </a:accent6>
      <a:hlink>
        <a:srgbClr val="0155DC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246DD8"/>
        </a:lt2>
        <a:accent1>
          <a:srgbClr val="2FC5F1"/>
        </a:accent1>
        <a:accent2>
          <a:srgbClr val="218DEB"/>
        </a:accent2>
        <a:accent3>
          <a:srgbClr val="FFFFFF"/>
        </a:accent3>
        <a:accent4>
          <a:srgbClr val="404040"/>
        </a:accent4>
        <a:accent5>
          <a:srgbClr val="ADDFF7"/>
        </a:accent5>
        <a:accent6>
          <a:srgbClr val="1D7FD5"/>
        </a:accent6>
        <a:hlink>
          <a:srgbClr val="39A1E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68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0067B5"/>
        </a:lt2>
        <a:accent1>
          <a:srgbClr val="1881BF"/>
        </a:accent1>
        <a:accent2>
          <a:srgbClr val="39B0DA"/>
        </a:accent2>
        <a:accent3>
          <a:srgbClr val="FFFFFF"/>
        </a:accent3>
        <a:accent4>
          <a:srgbClr val="404040"/>
        </a:accent4>
        <a:accent5>
          <a:srgbClr val="ABC1DC"/>
        </a:accent5>
        <a:accent6>
          <a:srgbClr val="339FC5"/>
        </a:accent6>
        <a:hlink>
          <a:srgbClr val="40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026788"/>
        </a:lt2>
        <a:accent1>
          <a:srgbClr val="0089B3"/>
        </a:accent1>
        <a:accent2>
          <a:srgbClr val="01A2CE"/>
        </a:accent2>
        <a:accent3>
          <a:srgbClr val="FFFFFF"/>
        </a:accent3>
        <a:accent4>
          <a:srgbClr val="404040"/>
        </a:accent4>
        <a:accent5>
          <a:srgbClr val="AAC4D6"/>
        </a:accent5>
        <a:accent6>
          <a:srgbClr val="0192BA"/>
        </a:accent6>
        <a:hlink>
          <a:srgbClr val="01B3D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006AB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0084D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205EDC"/>
        </a:lt2>
        <a:accent1>
          <a:srgbClr val="3488E9"/>
        </a:accent1>
        <a:accent2>
          <a:srgbClr val="50B3F5"/>
        </a:accent2>
        <a:accent3>
          <a:srgbClr val="FFFFFF"/>
        </a:accent3>
        <a:accent4>
          <a:srgbClr val="404040"/>
        </a:accent4>
        <a:accent5>
          <a:srgbClr val="AEC3F2"/>
        </a:accent5>
        <a:accent6>
          <a:srgbClr val="48A2DE"/>
        </a:accent6>
        <a:hlink>
          <a:srgbClr val="65D4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11635"/>
        </a:lt2>
        <a:accent1>
          <a:srgbClr val="012971"/>
        </a:accent1>
        <a:accent2>
          <a:srgbClr val="0039A2"/>
        </a:accent2>
        <a:accent3>
          <a:srgbClr val="FFFFFF"/>
        </a:accent3>
        <a:accent4>
          <a:srgbClr val="404040"/>
        </a:accent4>
        <a:accent5>
          <a:srgbClr val="AAACBB"/>
        </a:accent5>
        <a:accent6>
          <a:srgbClr val="003392"/>
        </a:accent6>
        <a:hlink>
          <a:srgbClr val="0155D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231</TotalTime>
  <Words>245</Words>
  <Application>Microsoft Office PowerPoint</Application>
  <PresentationFormat>Экран (4:3)</PresentationFormat>
  <Paragraphs>110</Paragraphs>
  <Slides>31</Slides>
  <Notes>31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굴림</vt:lpstr>
      <vt:lpstr>Arial</vt:lpstr>
      <vt:lpstr>Calibri</vt:lpstr>
      <vt:lpstr>Calibri Light</vt:lpstr>
      <vt:lpstr>Microsoft Sans Serif</vt:lpstr>
      <vt:lpstr>Times New Roman</vt:lpstr>
      <vt:lpstr>powerpoint-template</vt:lpstr>
      <vt:lpstr>WebMoney</vt:lpstr>
      <vt:lpstr>Что такое WebMoney?</vt:lpstr>
      <vt:lpstr>Webmoney.ru Webmoney.by</vt:lpstr>
      <vt:lpstr>Возможности:</vt:lpstr>
      <vt:lpstr>Кошельки:</vt:lpstr>
      <vt:lpstr>Аттестация</vt:lpstr>
      <vt:lpstr>Аттестат псевдонима</vt:lpstr>
      <vt:lpstr>Формальный аттестат</vt:lpstr>
      <vt:lpstr>Начальный аттестат</vt:lpstr>
      <vt:lpstr>Персональный аттестат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WebMoney</dc:title>
  <dc:creator>Admin</dc:creator>
  <cp:lastModifiedBy>User</cp:lastModifiedBy>
  <cp:revision>22</cp:revision>
  <dcterms:created xsi:type="dcterms:W3CDTF">2015-10-29T16:11:10Z</dcterms:created>
  <dcterms:modified xsi:type="dcterms:W3CDTF">2015-11-03T21:43:14Z</dcterms:modified>
</cp:coreProperties>
</file>